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customXml/itemProps7.xml" ContentType="application/vnd.openxmlformats-officedocument.customXmlProperties+xml"/>
  <Override PartName="/customXml/itemProps8.xml" ContentType="application/vnd.openxmlformats-officedocument.customXmlProperties+xml"/>
  <Override PartName="/customXml/itemProps9.xml" ContentType="application/vnd.openxmlformats-officedocument.customXmlProperties+xml"/>
  <Override PartName="/customXml/itemProps10.xml" ContentType="application/vnd.openxmlformats-officedocument.customXmlProperties+xml"/>
  <Override PartName="/customXml/itemProps11.xml" ContentType="application/vnd.openxmlformats-officedocument.customXmlProperties+xml"/>
  <Override PartName="/customXml/itemProps12.xml" ContentType="application/vnd.openxmlformats-officedocument.customXmlProperties+xml"/>
  <Override PartName="/customXml/itemProps13.xml" ContentType="application/vnd.openxmlformats-officedocument.customXmlProperties+xml"/>
  <Override PartName="/customXml/itemProps14.xml" ContentType="application/vnd.openxmlformats-officedocument.customXmlProperties+xml"/>
  <Override PartName="/customXml/itemProps15.xml" ContentType="application/vnd.openxmlformats-officedocument.customXmlProperties+xml"/>
  <Override PartName="/customXml/itemProps16.xml" ContentType="application/vnd.openxmlformats-officedocument.customXmlProperties+xml"/>
  <Override PartName="/customXml/itemProps17.xml" ContentType="application/vnd.openxmlformats-officedocument.customXmlProperties+xml"/>
  <Override PartName="/customXml/itemProps18.xml" ContentType="application/vnd.openxmlformats-officedocument.customXmlProperties+xml"/>
  <Override PartName="/customXml/itemProps19.xml" ContentType="application/vnd.openxmlformats-officedocument.customXmlProperties+xml"/>
  <Override PartName="/customXml/itemProps20.xml" ContentType="application/vnd.openxmlformats-officedocument.customXmlProperties+xml"/>
  <Override PartName="/customXml/itemProps21.xml" ContentType="application/vnd.openxmlformats-officedocument.customXmlProperties+xml"/>
  <Override PartName="/customXml/itemProps22.xml" ContentType="application/vnd.openxmlformats-officedocument.customXmlProperties+xml"/>
  <Override PartName="/customXml/itemProps23.xml" ContentType="application/vnd.openxmlformats-officedocument.customXmlProperties+xml"/>
  <Override PartName="/customXml/itemProps24.xml" ContentType="application/vnd.openxmlformats-officedocument.customXmlProperties+xml"/>
  <Override PartName="/customXml/itemProps25.xml" ContentType="application/vnd.openxmlformats-officedocument.customXmlProperties+xml"/>
  <Override PartName="/customXml/itemProps26.xml" ContentType="application/vnd.openxmlformats-officedocument.customXmlProperties+xml"/>
  <Override PartName="/customXml/itemProps27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28"/>
  </p:sldMasterIdLst>
  <p:notesMasterIdLst>
    <p:notesMasterId r:id="rId41"/>
  </p:notesMasterIdLst>
  <p:handoutMasterIdLst>
    <p:handoutMasterId r:id="rId42"/>
  </p:handoutMasterIdLst>
  <p:sldIdLst>
    <p:sldId id="287" r:id="rId29"/>
    <p:sldId id="288" r:id="rId30"/>
    <p:sldId id="263" r:id="rId31"/>
    <p:sldId id="257" r:id="rId32"/>
    <p:sldId id="289" r:id="rId33"/>
    <p:sldId id="294" r:id="rId34"/>
    <p:sldId id="296" r:id="rId35"/>
    <p:sldId id="290" r:id="rId36"/>
    <p:sldId id="292" r:id="rId37"/>
    <p:sldId id="291" r:id="rId38"/>
    <p:sldId id="293" r:id="rId39"/>
    <p:sldId id="271" r:id="rId40"/>
  </p:sldIdLst>
  <p:sldSz cx="9144000" cy="5143500" type="screen16x9"/>
  <p:notesSz cx="6858000" cy="9144000"/>
  <p:defaultTextStyle>
    <a:defPPr>
      <a:defRPr lang="de-DE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43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2F"/>
    <a:srgbClr val="E31C3D"/>
    <a:srgbClr val="F46A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18A6CAA-4F3A-4649-B0B2-A37E77D27D52}" v="9" dt="2024-06-12T14:22:42.532"/>
    <p1510:client id="{C5FD10DD-9397-ACD7-50F9-6836E29B941A}" v="56" dt="2024-06-13T09:04:32.770"/>
  </p1510:revLst>
</p1510:revInfo>
</file>

<file path=ppt/tableStyles.xml><?xml version="1.0" encoding="utf-8"?>
<a:tblStyleLst xmlns:a="http://schemas.openxmlformats.org/drawingml/2006/main" def="{0E3FDE45-AF77-4B5C-9715-49D594BDF05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1643"/>
        <p:guide pos="2880"/>
      </p:guideLst>
    </p:cSldViewPr>
  </p:slide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customXml" Target="../customXml/item13.xml"/><Relationship Id="rId18" Type="http://schemas.openxmlformats.org/officeDocument/2006/relationships/customXml" Target="../customXml/item18.xml"/><Relationship Id="rId26" Type="http://schemas.openxmlformats.org/officeDocument/2006/relationships/customXml" Target="../customXml/item26.xml"/><Relationship Id="rId39" Type="http://schemas.openxmlformats.org/officeDocument/2006/relationships/slide" Target="slides/slide11.xml"/><Relationship Id="rId21" Type="http://schemas.openxmlformats.org/officeDocument/2006/relationships/customXml" Target="../customXml/item21.xml"/><Relationship Id="rId34" Type="http://schemas.openxmlformats.org/officeDocument/2006/relationships/slide" Target="slides/slide6.xml"/><Relationship Id="rId42" Type="http://schemas.openxmlformats.org/officeDocument/2006/relationships/handoutMaster" Target="handoutMasters/handoutMaster1.xml"/><Relationship Id="rId47" Type="http://schemas.microsoft.com/office/2016/11/relationships/changesInfo" Target="changesInfos/changesInfo1.xml"/><Relationship Id="rId7" Type="http://schemas.openxmlformats.org/officeDocument/2006/relationships/customXml" Target="../customXml/item7.xml"/><Relationship Id="rId2" Type="http://schemas.openxmlformats.org/officeDocument/2006/relationships/customXml" Target="../customXml/item2.xml"/><Relationship Id="rId16" Type="http://schemas.openxmlformats.org/officeDocument/2006/relationships/customXml" Target="../customXml/item16.xml"/><Relationship Id="rId29" Type="http://schemas.openxmlformats.org/officeDocument/2006/relationships/slide" Target="slides/slide1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11" Type="http://schemas.openxmlformats.org/officeDocument/2006/relationships/customXml" Target="../customXml/item11.xml"/><Relationship Id="rId24" Type="http://schemas.openxmlformats.org/officeDocument/2006/relationships/customXml" Target="../customXml/item24.xml"/><Relationship Id="rId32" Type="http://schemas.openxmlformats.org/officeDocument/2006/relationships/slide" Target="slides/slide4.xml"/><Relationship Id="rId37" Type="http://schemas.openxmlformats.org/officeDocument/2006/relationships/slide" Target="slides/slide9.xml"/><Relationship Id="rId40" Type="http://schemas.openxmlformats.org/officeDocument/2006/relationships/slide" Target="slides/slide12.xml"/><Relationship Id="rId45" Type="http://schemas.openxmlformats.org/officeDocument/2006/relationships/theme" Target="theme/theme1.xml"/><Relationship Id="rId5" Type="http://schemas.openxmlformats.org/officeDocument/2006/relationships/customXml" Target="../customXml/item5.xml"/><Relationship Id="rId15" Type="http://schemas.openxmlformats.org/officeDocument/2006/relationships/customXml" Target="../customXml/item15.xml"/><Relationship Id="rId23" Type="http://schemas.openxmlformats.org/officeDocument/2006/relationships/customXml" Target="../customXml/item23.xml"/><Relationship Id="rId28" Type="http://schemas.openxmlformats.org/officeDocument/2006/relationships/slideMaster" Target="slideMasters/slideMaster1.xml"/><Relationship Id="rId36" Type="http://schemas.openxmlformats.org/officeDocument/2006/relationships/slide" Target="slides/slide8.xml"/><Relationship Id="rId10" Type="http://schemas.openxmlformats.org/officeDocument/2006/relationships/customXml" Target="../customXml/item10.xml"/><Relationship Id="rId19" Type="http://schemas.openxmlformats.org/officeDocument/2006/relationships/customXml" Target="../customXml/item19.xml"/><Relationship Id="rId31" Type="http://schemas.openxmlformats.org/officeDocument/2006/relationships/slide" Target="slides/slide3.xml"/><Relationship Id="rId44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customXml" Target="../customXml/item9.xml"/><Relationship Id="rId14" Type="http://schemas.openxmlformats.org/officeDocument/2006/relationships/customXml" Target="../customXml/item14.xml"/><Relationship Id="rId22" Type="http://schemas.openxmlformats.org/officeDocument/2006/relationships/customXml" Target="../customXml/item22.xml"/><Relationship Id="rId27" Type="http://schemas.openxmlformats.org/officeDocument/2006/relationships/customXml" Target="../customXml/item27.xml"/><Relationship Id="rId30" Type="http://schemas.openxmlformats.org/officeDocument/2006/relationships/slide" Target="slides/slide2.xml"/><Relationship Id="rId35" Type="http://schemas.openxmlformats.org/officeDocument/2006/relationships/slide" Target="slides/slide7.xml"/><Relationship Id="rId43" Type="http://schemas.openxmlformats.org/officeDocument/2006/relationships/presProps" Target="presProps.xml"/><Relationship Id="rId48" Type="http://schemas.microsoft.com/office/2015/10/relationships/revisionInfo" Target="revisionInfo.xml"/><Relationship Id="rId8" Type="http://schemas.openxmlformats.org/officeDocument/2006/relationships/customXml" Target="../customXml/item8.xml"/><Relationship Id="rId3" Type="http://schemas.openxmlformats.org/officeDocument/2006/relationships/customXml" Target="../customXml/item3.xml"/><Relationship Id="rId12" Type="http://schemas.openxmlformats.org/officeDocument/2006/relationships/customXml" Target="../customXml/item12.xml"/><Relationship Id="rId17" Type="http://schemas.openxmlformats.org/officeDocument/2006/relationships/customXml" Target="../customXml/item17.xml"/><Relationship Id="rId25" Type="http://schemas.openxmlformats.org/officeDocument/2006/relationships/customXml" Target="../customXml/item25.xml"/><Relationship Id="rId33" Type="http://schemas.openxmlformats.org/officeDocument/2006/relationships/slide" Target="slides/slide5.xml"/><Relationship Id="rId38" Type="http://schemas.openxmlformats.org/officeDocument/2006/relationships/slide" Target="slides/slide10.xml"/><Relationship Id="rId46" Type="http://schemas.openxmlformats.org/officeDocument/2006/relationships/tableStyles" Target="tableStyles.xml"/><Relationship Id="rId20" Type="http://schemas.openxmlformats.org/officeDocument/2006/relationships/customXml" Target="../customXml/item20.xml"/><Relationship Id="rId41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chneider, BerndFabian" userId="ba409c3b-3575-4502-bc66-f9b6381ade00" providerId="ADAL" clId="{918A6CAA-4F3A-4649-B0B2-A37E77D27D52}"/>
    <pc:docChg chg="modSld modMainMaster">
      <pc:chgData name="Schneider, BerndFabian" userId="ba409c3b-3575-4502-bc66-f9b6381ade00" providerId="ADAL" clId="{918A6CAA-4F3A-4649-B0B2-A37E77D27D52}" dt="2024-06-12T14:22:42.532" v="8" actId="1076"/>
      <pc:docMkLst>
        <pc:docMk/>
      </pc:docMkLst>
      <pc:sldChg chg="addSp delSp modSp mod">
        <pc:chgData name="Schneider, BerndFabian" userId="ba409c3b-3575-4502-bc66-f9b6381ade00" providerId="ADAL" clId="{918A6CAA-4F3A-4649-B0B2-A37E77D27D52}" dt="2024-06-12T14:22:42.532" v="8" actId="1076"/>
        <pc:sldMkLst>
          <pc:docMk/>
          <pc:sldMk cId="206559272" sldId="287"/>
        </pc:sldMkLst>
        <pc:picChg chg="add mod">
          <ac:chgData name="Schneider, BerndFabian" userId="ba409c3b-3575-4502-bc66-f9b6381ade00" providerId="ADAL" clId="{918A6CAA-4F3A-4649-B0B2-A37E77D27D52}" dt="2024-06-12T14:22:42.532" v="8" actId="1076"/>
          <ac:picMkLst>
            <pc:docMk/>
            <pc:sldMk cId="206559272" sldId="287"/>
            <ac:picMk id="4" creationId="{E68A56A3-9BA8-3DA1-F844-43389B4FDD13}"/>
          </ac:picMkLst>
        </pc:picChg>
        <pc:picChg chg="del">
          <ac:chgData name="Schneider, BerndFabian" userId="ba409c3b-3575-4502-bc66-f9b6381ade00" providerId="ADAL" clId="{918A6CAA-4F3A-4649-B0B2-A37E77D27D52}" dt="2024-06-12T14:22:25.018" v="6" actId="478"/>
          <ac:picMkLst>
            <pc:docMk/>
            <pc:sldMk cId="206559272" sldId="287"/>
            <ac:picMk id="1026" creationId="{9813F19F-97A0-9DBC-7CDF-B155B81444EE}"/>
          </ac:picMkLst>
        </pc:picChg>
      </pc:sldChg>
      <pc:sldChg chg="modSp mod">
        <pc:chgData name="Schneider, BerndFabian" userId="ba409c3b-3575-4502-bc66-f9b6381ade00" providerId="ADAL" clId="{918A6CAA-4F3A-4649-B0B2-A37E77D27D52}" dt="2024-06-12T14:19:47.326" v="3"/>
        <pc:sldMkLst>
          <pc:docMk/>
          <pc:sldMk cId="4034983063" sldId="291"/>
        </pc:sldMkLst>
        <pc:spChg chg="mod">
          <ac:chgData name="Schneider, BerndFabian" userId="ba409c3b-3575-4502-bc66-f9b6381ade00" providerId="ADAL" clId="{918A6CAA-4F3A-4649-B0B2-A37E77D27D52}" dt="2024-06-12T14:18:50.630" v="2"/>
          <ac:spMkLst>
            <pc:docMk/>
            <pc:sldMk cId="4034983063" sldId="291"/>
            <ac:spMk id="25" creationId="{6551B775-3F70-E3AB-5D5B-6DDD110FAEE5}"/>
          </ac:spMkLst>
        </pc:spChg>
        <pc:spChg chg="mod">
          <ac:chgData name="Schneider, BerndFabian" userId="ba409c3b-3575-4502-bc66-f9b6381ade00" providerId="ADAL" clId="{918A6CAA-4F3A-4649-B0B2-A37E77D27D52}" dt="2024-06-12T14:17:39.263" v="1" actId="20577"/>
          <ac:spMkLst>
            <pc:docMk/>
            <pc:sldMk cId="4034983063" sldId="291"/>
            <ac:spMk id="28" creationId="{5648AFBA-06D5-9A47-674F-E8A6D2A80CDA}"/>
          </ac:spMkLst>
        </pc:spChg>
        <pc:spChg chg="mod">
          <ac:chgData name="Schneider, BerndFabian" userId="ba409c3b-3575-4502-bc66-f9b6381ade00" providerId="ADAL" clId="{918A6CAA-4F3A-4649-B0B2-A37E77D27D52}" dt="2024-06-12T14:19:47.326" v="3"/>
          <ac:spMkLst>
            <pc:docMk/>
            <pc:sldMk cId="4034983063" sldId="291"/>
            <ac:spMk id="29" creationId="{49922AD1-F38A-B0A0-1A38-AA31E4A01F4B}"/>
          </ac:spMkLst>
        </pc:spChg>
      </pc:sldChg>
      <pc:sldMasterChg chg="modSldLayout">
        <pc:chgData name="Schneider, BerndFabian" userId="ba409c3b-3575-4502-bc66-f9b6381ade00" providerId="ADAL" clId="{918A6CAA-4F3A-4649-B0B2-A37E77D27D52}" dt="2024-06-12T14:20:09.391" v="5" actId="20577"/>
        <pc:sldMasterMkLst>
          <pc:docMk/>
          <pc:sldMasterMk cId="4246037650" sldId="2147483660"/>
        </pc:sldMasterMkLst>
        <pc:sldLayoutChg chg="modSp mod">
          <pc:chgData name="Schneider, BerndFabian" userId="ba409c3b-3575-4502-bc66-f9b6381ade00" providerId="ADAL" clId="{918A6CAA-4F3A-4649-B0B2-A37E77D27D52}" dt="2024-06-12T14:20:09.391" v="5" actId="20577"/>
          <pc:sldLayoutMkLst>
            <pc:docMk/>
            <pc:sldMasterMk cId="4246037650" sldId="2147483660"/>
            <pc:sldLayoutMk cId="4154111332" sldId="2147483662"/>
          </pc:sldLayoutMkLst>
          <pc:spChg chg="mod">
            <ac:chgData name="Schneider, BerndFabian" userId="ba409c3b-3575-4502-bc66-f9b6381ade00" providerId="ADAL" clId="{918A6CAA-4F3A-4649-B0B2-A37E77D27D52}" dt="2024-06-12T14:20:09.391" v="5" actId="20577"/>
            <ac:spMkLst>
              <pc:docMk/>
              <pc:sldMasterMk cId="4246037650" sldId="2147483660"/>
              <pc:sldLayoutMk cId="4154111332" sldId="2147483662"/>
              <ac:spMk id="13" creationId="{B5B29C83-7B2A-4E20-895A-585B8348684F}"/>
            </ac:spMkLst>
          </pc:spChg>
        </pc:sldLayoutChg>
      </pc:sldMasterChg>
    </pc:docChg>
  </pc:docChgLst>
  <pc:docChgLst>
    <pc:chgData name="Wueest, Fabian" userId="S::fabian.wueest@unisg.ch::60c7d9ea-a252-424a-bf32-95bda6a8a1ab" providerId="AD" clId="Web-{C5FD10DD-9397-ACD7-50F9-6836E29B941A}"/>
    <pc:docChg chg="modSld">
      <pc:chgData name="Wueest, Fabian" userId="S::fabian.wueest@unisg.ch::60c7d9ea-a252-424a-bf32-95bda6a8a1ab" providerId="AD" clId="Web-{C5FD10DD-9397-ACD7-50F9-6836E29B941A}" dt="2024-06-13T09:04:32.770" v="53" actId="20577"/>
      <pc:docMkLst>
        <pc:docMk/>
      </pc:docMkLst>
      <pc:sldChg chg="modSp">
        <pc:chgData name="Wueest, Fabian" userId="S::fabian.wueest@unisg.ch::60c7d9ea-a252-424a-bf32-95bda6a8a1ab" providerId="AD" clId="Web-{C5FD10DD-9397-ACD7-50F9-6836E29B941A}" dt="2024-06-13T09:04:32.770" v="53" actId="20577"/>
        <pc:sldMkLst>
          <pc:docMk/>
          <pc:sldMk cId="3688319644" sldId="271"/>
        </pc:sldMkLst>
        <pc:spChg chg="mod">
          <ac:chgData name="Wueest, Fabian" userId="S::fabian.wueest@unisg.ch::60c7d9ea-a252-424a-bf32-95bda6a8a1ab" providerId="AD" clId="Web-{C5FD10DD-9397-ACD7-50F9-6836E29B941A}" dt="2024-06-13T09:04:32.770" v="53" actId="20577"/>
          <ac:spMkLst>
            <pc:docMk/>
            <pc:sldMk cId="3688319644" sldId="271"/>
            <ac:spMk id="6" creationId="{E824696A-7729-409A-82A6-A1882A1979CD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F45CE27-0FC1-4345-A9D1-813E9F3C96B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4FAFF02-ADA2-494F-92F2-18E0CD47E82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F4C96F-5C6D-48ED-8D42-B768302B23AD}" type="datetimeFigureOut">
              <a:rPr lang="de-CH" smtClean="0"/>
              <a:t>13.06.2024</a:t>
            </a:fld>
            <a:endParaRPr lang="de-C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4D7311C-885A-4219-9687-E8E9C81D348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755352-F100-4DC1-827B-1EFA0F247A0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76BEFE-BF9F-47C0-9B2B-37E6860B00C1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2454366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6D3A44-FA09-4C0A-99A6-1BA009890161}" type="datetimeFigureOut">
              <a:rPr lang="de-CH" smtClean="0"/>
              <a:t>13.06.2024</a:t>
            </a:fld>
            <a:endParaRPr lang="de-C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EFE3F1-1C0D-4780-BCDC-4F7033F6C9E1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8872188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Slide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picture containing skating, building, ramp, board&#10;&#10;Description automatically generated">
            <a:extLst>
              <a:ext uri="{FF2B5EF4-FFF2-40B4-BE49-F238E27FC236}">
                <a16:creationId xmlns:a16="http://schemas.microsoft.com/office/drawing/2014/main" id="{9F7E1813-5682-4AAE-8DC8-5A613DE12B9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79" r="7910" b="19850"/>
          <a:stretch/>
        </p:blipFill>
        <p:spPr>
          <a:xfrm>
            <a:off x="0" y="0"/>
            <a:ext cx="9136420" cy="5143500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43D7A234-EBF8-4A9A-ACFF-4329BD747ADC}"/>
              </a:ext>
            </a:extLst>
          </p:cNvPr>
          <p:cNvSpPr>
            <a:spLocks noChangeAspect="1"/>
          </p:cNvSpPr>
          <p:nvPr userDrawn="1"/>
        </p:nvSpPr>
        <p:spPr>
          <a:xfrm>
            <a:off x="4575791" y="3166310"/>
            <a:ext cx="4568210" cy="5009983"/>
          </a:xfrm>
          <a:custGeom>
            <a:avLst/>
            <a:gdLst>
              <a:gd name="connsiteX0" fmla="*/ 0 w 3106057"/>
              <a:gd name="connsiteY0" fmla="*/ 711200 h 3403600"/>
              <a:gd name="connsiteX1" fmla="*/ 3106057 w 3106057"/>
              <a:gd name="connsiteY1" fmla="*/ 0 h 3403600"/>
              <a:gd name="connsiteX2" fmla="*/ 3106057 w 3106057"/>
              <a:gd name="connsiteY2" fmla="*/ 3403600 h 3403600"/>
              <a:gd name="connsiteX3" fmla="*/ 449943 w 3106057"/>
              <a:gd name="connsiteY3" fmla="*/ 3222171 h 3403600"/>
              <a:gd name="connsiteX4" fmla="*/ 0 w 3106057"/>
              <a:gd name="connsiteY4" fmla="*/ 711200 h 340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06057" h="3403600">
                <a:moveTo>
                  <a:pt x="0" y="711200"/>
                </a:moveTo>
                <a:lnTo>
                  <a:pt x="3106057" y="0"/>
                </a:lnTo>
                <a:lnTo>
                  <a:pt x="3106057" y="3403600"/>
                </a:lnTo>
                <a:lnTo>
                  <a:pt x="449943" y="3222171"/>
                </a:lnTo>
                <a:lnTo>
                  <a:pt x="0" y="7112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9B6FC2A-29C4-4742-B32D-604659C0CB22}"/>
              </a:ext>
            </a:extLst>
          </p:cNvPr>
          <p:cNvSpPr txBox="1"/>
          <p:nvPr userDrawn="1"/>
        </p:nvSpPr>
        <p:spPr>
          <a:xfrm>
            <a:off x="6789318" y="4613375"/>
            <a:ext cx="1995907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1000">
                <a:solidFill>
                  <a:schemeClr val="bg2"/>
                </a:solidFill>
              </a:rPr>
              <a:t>From </a:t>
            </a:r>
            <a:r>
              <a:rPr lang="en-GB" sz="1000" err="1">
                <a:solidFill>
                  <a:schemeClr val="bg2"/>
                </a:solidFill>
              </a:rPr>
              <a:t>insight</a:t>
            </a:r>
            <a:r>
              <a:rPr lang="en-GB" sz="1000">
                <a:solidFill>
                  <a:schemeClr val="bg2"/>
                </a:solidFill>
              </a:rPr>
              <a:t> </a:t>
            </a:r>
            <a:r>
              <a:rPr lang="en-GB" sz="1000" err="1">
                <a:solidFill>
                  <a:schemeClr val="bg2"/>
                </a:solidFill>
              </a:rPr>
              <a:t>to</a:t>
            </a:r>
            <a:r>
              <a:rPr lang="en-GB" sz="1000">
                <a:solidFill>
                  <a:schemeClr val="bg2"/>
                </a:solidFill>
              </a:rPr>
              <a:t> </a:t>
            </a:r>
            <a:r>
              <a:rPr lang="en-GB" sz="1000" err="1">
                <a:solidFill>
                  <a:schemeClr val="bg2"/>
                </a:solidFill>
              </a:rPr>
              <a:t>impact</a:t>
            </a:r>
            <a:r>
              <a:rPr lang="en-GB" sz="1000">
                <a:solidFill>
                  <a:schemeClr val="bg2"/>
                </a:solidFill>
              </a:rPr>
              <a:t>.</a:t>
            </a:r>
          </a:p>
        </p:txBody>
      </p:sp>
      <p:pic>
        <p:nvPicPr>
          <p:cNvPr id="1256059353" name="Rectangle 2" descr="{&quot;templafy&quot;:{&quot;id&quot;:&quot;96fd5bcf-a96b-4267-b6c5-e36e0de67b33&quot;}}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173" y="313025"/>
            <a:ext cx="2221200" cy="658800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A891F29F-BED8-4555-9938-829D3AC332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015" y="1098178"/>
            <a:ext cx="7958210" cy="1792800"/>
          </a:xfrm>
        </p:spPr>
        <p:txBody>
          <a:bodyPr anchor="b"/>
          <a:lstStyle>
            <a:lvl1pPr>
              <a:lnSpc>
                <a:spcPts val="4200"/>
              </a:lnSpc>
              <a:defRPr sz="4000">
                <a:latin typeface="Gill Sans Nova Light" panose="020B0302020104020203" pitchFamily="34" charset="0"/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3654089-CB0E-4321-8557-8E0B4ACD847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1027" y="3123868"/>
            <a:ext cx="3650486" cy="1356057"/>
          </a:xfrm>
        </p:spPr>
        <p:txBody>
          <a:bodyPr>
            <a:normAutofit/>
          </a:bodyPr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1600"/>
            </a:lvl1pPr>
            <a:lvl2pPr marL="0" indent="0">
              <a:spcAft>
                <a:spcPts val="0"/>
              </a:spcAft>
              <a:buNone/>
              <a:defRPr sz="1600"/>
            </a:lvl2pPr>
            <a:lvl3pPr marL="0" indent="0">
              <a:spcAft>
                <a:spcPts val="0"/>
              </a:spcAft>
              <a:buNone/>
              <a:defRPr sz="1600"/>
            </a:lvl3pPr>
            <a:lvl4pPr marL="0" indent="0">
              <a:spcAft>
                <a:spcPts val="0"/>
              </a:spcAft>
              <a:buNone/>
              <a:defRPr sz="1600"/>
            </a:lvl4pPr>
            <a:lvl5pPr marL="0" indent="0">
              <a:spcAft>
                <a:spcPts val="0"/>
              </a:spcAft>
              <a:buNone/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057651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Slide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9B6FC2A-29C4-4742-B32D-604659C0CB22}"/>
              </a:ext>
            </a:extLst>
          </p:cNvPr>
          <p:cNvSpPr txBox="1"/>
          <p:nvPr userDrawn="1"/>
        </p:nvSpPr>
        <p:spPr>
          <a:xfrm>
            <a:off x="828000" y="4613375"/>
            <a:ext cx="1997563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GB" sz="1000">
                <a:solidFill>
                  <a:schemeClr val="tx1"/>
                </a:solidFill>
              </a:rPr>
              <a:t>From </a:t>
            </a:r>
            <a:r>
              <a:rPr lang="en-GB" sz="1000" err="1">
                <a:solidFill>
                  <a:schemeClr val="tx1"/>
                </a:solidFill>
              </a:rPr>
              <a:t>insight</a:t>
            </a:r>
            <a:r>
              <a:rPr lang="en-GB" sz="1000">
                <a:solidFill>
                  <a:schemeClr val="tx1"/>
                </a:solidFill>
              </a:rPr>
              <a:t> </a:t>
            </a:r>
            <a:r>
              <a:rPr lang="en-GB" sz="1000" err="1">
                <a:solidFill>
                  <a:schemeClr val="tx1"/>
                </a:solidFill>
              </a:rPr>
              <a:t>to</a:t>
            </a:r>
            <a:r>
              <a:rPr lang="en-GB" sz="1000">
                <a:solidFill>
                  <a:schemeClr val="tx1"/>
                </a:solidFill>
              </a:rPr>
              <a:t> </a:t>
            </a:r>
            <a:r>
              <a:rPr lang="en-GB" sz="1000" err="1">
                <a:solidFill>
                  <a:schemeClr val="tx1"/>
                </a:solidFill>
              </a:rPr>
              <a:t>impact</a:t>
            </a:r>
            <a:r>
              <a:rPr lang="en-GB" sz="100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1CACC6D5-D1D4-442A-84CB-4AA5E5B9ECD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965200" y="0"/>
            <a:ext cx="3178800" cy="5143500"/>
          </a:xfrm>
        </p:spPr>
        <p:txBody>
          <a:bodyPr/>
          <a:lstStyle/>
          <a:p>
            <a:r>
              <a:rPr lang="en-GB"/>
              <a:t>Click icon to add picture</a:t>
            </a:r>
          </a:p>
        </p:txBody>
      </p:sp>
      <p:pic>
        <p:nvPicPr>
          <p:cNvPr id="1424822163" name="Rectangle 8" descr="{&quot;templafy&quot;:{&quot;id&quot;:&quot;bc79ec5b-e854-4fa8-a3e5-5331dbefafc1&quot;}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5" y="313025"/>
            <a:ext cx="2221200" cy="658800"/>
          </a:xfrm>
          <a:prstGeom prst="rect">
            <a:avLst/>
          </a:prstGeom>
        </p:spPr>
      </p:pic>
      <p:sp>
        <p:nvSpPr>
          <p:cNvPr id="10" name="Title 4">
            <a:extLst>
              <a:ext uri="{FF2B5EF4-FFF2-40B4-BE49-F238E27FC236}">
                <a16:creationId xmlns:a16="http://schemas.microsoft.com/office/drawing/2014/main" id="{80E529E2-449E-41BE-B0F7-70294EC17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013" y="1276350"/>
            <a:ext cx="4764489" cy="1942874"/>
          </a:xfrm>
        </p:spPr>
        <p:txBody>
          <a:bodyPr anchor="b"/>
          <a:lstStyle>
            <a:lvl1pPr>
              <a:lnSpc>
                <a:spcPts val="4200"/>
              </a:lnSpc>
              <a:defRPr sz="4000">
                <a:latin typeface="Gill Sans Nova Light" panose="020B0302020104020203" pitchFamily="34" charset="0"/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3CEDF5E3-A68C-469F-902C-69F694A0D4F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1027" y="3452115"/>
            <a:ext cx="3034391" cy="1027810"/>
          </a:xfrm>
        </p:spPr>
        <p:txBody>
          <a:bodyPr>
            <a:normAutofit/>
          </a:bodyPr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1600"/>
            </a:lvl1pPr>
            <a:lvl2pPr marL="0" indent="0">
              <a:spcAft>
                <a:spcPts val="0"/>
              </a:spcAft>
              <a:buNone/>
              <a:defRPr sz="1600"/>
            </a:lvl2pPr>
            <a:lvl3pPr marL="0" indent="0">
              <a:spcAft>
                <a:spcPts val="0"/>
              </a:spcAft>
              <a:buNone/>
              <a:defRPr sz="1600"/>
            </a:lvl3pPr>
            <a:lvl4pPr marL="0" indent="0">
              <a:spcAft>
                <a:spcPts val="0"/>
              </a:spcAft>
              <a:buNone/>
              <a:defRPr sz="1600"/>
            </a:lvl4pPr>
            <a:lvl5pPr marL="0" indent="0">
              <a:spcAft>
                <a:spcPts val="0"/>
              </a:spcAft>
              <a:buNone/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9096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Slide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9">
            <a:extLst>
              <a:ext uri="{FF2B5EF4-FFF2-40B4-BE49-F238E27FC236}">
                <a16:creationId xmlns:a16="http://schemas.microsoft.com/office/drawing/2014/main" id="{2B100237-7431-49D0-8F7C-9E1F2717B96C}"/>
              </a:ext>
            </a:extLst>
          </p:cNvPr>
          <p:cNvSpPr/>
          <p:nvPr userDrawn="1"/>
        </p:nvSpPr>
        <p:spPr>
          <a:xfrm>
            <a:off x="5761585" y="1624745"/>
            <a:ext cx="2419577" cy="2689737"/>
          </a:xfrm>
          <a:custGeom>
            <a:avLst/>
            <a:gdLst>
              <a:gd name="connsiteX0" fmla="*/ 0 w 1861343"/>
              <a:gd name="connsiteY0" fmla="*/ 0 h 2329962"/>
              <a:gd name="connsiteX1" fmla="*/ 1861343 w 1861343"/>
              <a:gd name="connsiteY1" fmla="*/ 0 h 2329962"/>
              <a:gd name="connsiteX2" fmla="*/ 1861343 w 1861343"/>
              <a:gd name="connsiteY2" fmla="*/ 2329962 h 2329962"/>
              <a:gd name="connsiteX3" fmla="*/ 0 w 1861343"/>
              <a:gd name="connsiteY3" fmla="*/ 2329962 h 2329962"/>
              <a:gd name="connsiteX4" fmla="*/ 0 w 1861343"/>
              <a:gd name="connsiteY4" fmla="*/ 0 h 2329962"/>
              <a:gd name="connsiteX0" fmla="*/ 0 w 3408789"/>
              <a:gd name="connsiteY0" fmla="*/ 852854 h 2329962"/>
              <a:gd name="connsiteX1" fmla="*/ 3408789 w 3408789"/>
              <a:gd name="connsiteY1" fmla="*/ 0 h 2329962"/>
              <a:gd name="connsiteX2" fmla="*/ 3408789 w 3408789"/>
              <a:gd name="connsiteY2" fmla="*/ 2329962 h 2329962"/>
              <a:gd name="connsiteX3" fmla="*/ 1547446 w 3408789"/>
              <a:gd name="connsiteY3" fmla="*/ 2329962 h 2329962"/>
              <a:gd name="connsiteX4" fmla="*/ 0 w 3408789"/>
              <a:gd name="connsiteY4" fmla="*/ 852854 h 2329962"/>
              <a:gd name="connsiteX0" fmla="*/ 0 w 3408789"/>
              <a:gd name="connsiteY0" fmla="*/ 852854 h 3516924"/>
              <a:gd name="connsiteX1" fmla="*/ 3408789 w 3408789"/>
              <a:gd name="connsiteY1" fmla="*/ 0 h 3516924"/>
              <a:gd name="connsiteX2" fmla="*/ 3408789 w 3408789"/>
              <a:gd name="connsiteY2" fmla="*/ 2329962 h 3516924"/>
              <a:gd name="connsiteX3" fmla="*/ 483577 w 3408789"/>
              <a:gd name="connsiteY3" fmla="*/ 3516924 h 3516924"/>
              <a:gd name="connsiteX4" fmla="*/ 0 w 3408789"/>
              <a:gd name="connsiteY4" fmla="*/ 852854 h 3516924"/>
              <a:gd name="connsiteX0" fmla="*/ 0 w 3417582"/>
              <a:gd name="connsiteY0" fmla="*/ 852854 h 3789485"/>
              <a:gd name="connsiteX1" fmla="*/ 3408789 w 3417582"/>
              <a:gd name="connsiteY1" fmla="*/ 0 h 3789485"/>
              <a:gd name="connsiteX2" fmla="*/ 3417582 w 3417582"/>
              <a:gd name="connsiteY2" fmla="*/ 3789485 h 3789485"/>
              <a:gd name="connsiteX3" fmla="*/ 483577 w 3417582"/>
              <a:gd name="connsiteY3" fmla="*/ 3516924 h 3789485"/>
              <a:gd name="connsiteX4" fmla="*/ 0 w 3417582"/>
              <a:gd name="connsiteY4" fmla="*/ 852854 h 3789485"/>
              <a:gd name="connsiteX0" fmla="*/ 0 w 3417582"/>
              <a:gd name="connsiteY0" fmla="*/ 852854 h 3789485"/>
              <a:gd name="connsiteX1" fmla="*/ 3408789 w 3417582"/>
              <a:gd name="connsiteY1" fmla="*/ 0 h 3789485"/>
              <a:gd name="connsiteX2" fmla="*/ 3417582 w 3417582"/>
              <a:gd name="connsiteY2" fmla="*/ 3789485 h 3789485"/>
              <a:gd name="connsiteX3" fmla="*/ 501162 w 3417582"/>
              <a:gd name="connsiteY3" fmla="*/ 3570549 h 3789485"/>
              <a:gd name="connsiteX4" fmla="*/ 0 w 3417582"/>
              <a:gd name="connsiteY4" fmla="*/ 852854 h 3789485"/>
              <a:gd name="connsiteX0" fmla="*/ 0 w 3408789"/>
              <a:gd name="connsiteY0" fmla="*/ 852854 h 3852049"/>
              <a:gd name="connsiteX1" fmla="*/ 3408789 w 3408789"/>
              <a:gd name="connsiteY1" fmla="*/ 0 h 3852049"/>
              <a:gd name="connsiteX2" fmla="*/ 3399997 w 3408789"/>
              <a:gd name="connsiteY2" fmla="*/ 3852049 h 3852049"/>
              <a:gd name="connsiteX3" fmla="*/ 501162 w 3408789"/>
              <a:gd name="connsiteY3" fmla="*/ 3570549 h 3852049"/>
              <a:gd name="connsiteX4" fmla="*/ 0 w 3408789"/>
              <a:gd name="connsiteY4" fmla="*/ 852854 h 3852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08789" h="3852049">
                <a:moveTo>
                  <a:pt x="0" y="852854"/>
                </a:moveTo>
                <a:lnTo>
                  <a:pt x="3408789" y="0"/>
                </a:lnTo>
                <a:cubicBezTo>
                  <a:pt x="3405858" y="1284016"/>
                  <a:pt x="3402928" y="2568033"/>
                  <a:pt x="3399997" y="3852049"/>
                </a:cubicBezTo>
                <a:lnTo>
                  <a:pt x="501162" y="3570549"/>
                </a:lnTo>
                <a:lnTo>
                  <a:pt x="0" y="852854"/>
                </a:lnTo>
                <a:close/>
              </a:path>
            </a:pathLst>
          </a:custGeom>
          <a:noFill/>
          <a:ln w="508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F9714C5-06E3-4370-A728-9DC7B080DE43}"/>
              </a:ext>
            </a:extLst>
          </p:cNvPr>
          <p:cNvSpPr txBox="1"/>
          <p:nvPr userDrawn="1"/>
        </p:nvSpPr>
        <p:spPr>
          <a:xfrm>
            <a:off x="6787662" y="4613375"/>
            <a:ext cx="1997563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1000">
                <a:solidFill>
                  <a:schemeClr val="tx1"/>
                </a:solidFill>
              </a:rPr>
              <a:t>From </a:t>
            </a:r>
            <a:r>
              <a:rPr lang="en-GB" sz="1000" err="1">
                <a:solidFill>
                  <a:schemeClr val="tx1"/>
                </a:solidFill>
              </a:rPr>
              <a:t>insight</a:t>
            </a:r>
            <a:r>
              <a:rPr lang="en-GB" sz="1000">
                <a:solidFill>
                  <a:schemeClr val="tx1"/>
                </a:solidFill>
              </a:rPr>
              <a:t> </a:t>
            </a:r>
            <a:r>
              <a:rPr lang="en-GB" sz="1000" err="1">
                <a:solidFill>
                  <a:schemeClr val="tx1"/>
                </a:solidFill>
              </a:rPr>
              <a:t>to</a:t>
            </a:r>
            <a:r>
              <a:rPr lang="en-GB" sz="1000">
                <a:solidFill>
                  <a:schemeClr val="tx1"/>
                </a:solidFill>
              </a:rPr>
              <a:t> </a:t>
            </a:r>
            <a:r>
              <a:rPr lang="en-GB" sz="1000" err="1">
                <a:solidFill>
                  <a:schemeClr val="tx1"/>
                </a:solidFill>
              </a:rPr>
              <a:t>impact</a:t>
            </a:r>
            <a:r>
              <a:rPr lang="en-GB" sz="100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13" name="Title 4">
            <a:extLst>
              <a:ext uri="{FF2B5EF4-FFF2-40B4-BE49-F238E27FC236}">
                <a16:creationId xmlns:a16="http://schemas.microsoft.com/office/drawing/2014/main" id="{77013848-41F0-44AD-9301-BEF9A1A48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013" y="1276350"/>
            <a:ext cx="4503600" cy="1942874"/>
          </a:xfrm>
        </p:spPr>
        <p:txBody>
          <a:bodyPr anchor="b"/>
          <a:lstStyle>
            <a:lvl1pPr>
              <a:lnSpc>
                <a:spcPts val="4200"/>
              </a:lnSpc>
              <a:defRPr sz="4000">
                <a:latin typeface="Gill Sans Nova Light" panose="020B0302020104020203" pitchFamily="34" charset="0"/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8245421C-670F-4227-B79D-994FE547F9A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1027" y="3452115"/>
            <a:ext cx="3650486" cy="1027810"/>
          </a:xfrm>
        </p:spPr>
        <p:txBody>
          <a:bodyPr>
            <a:normAutofit/>
          </a:bodyPr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1600"/>
            </a:lvl1pPr>
            <a:lvl2pPr marL="0" indent="0">
              <a:spcAft>
                <a:spcPts val="0"/>
              </a:spcAft>
              <a:buNone/>
              <a:defRPr sz="1600"/>
            </a:lvl2pPr>
            <a:lvl3pPr marL="0" indent="0">
              <a:spcAft>
                <a:spcPts val="0"/>
              </a:spcAft>
              <a:buNone/>
              <a:defRPr sz="1600"/>
            </a:lvl3pPr>
            <a:lvl4pPr marL="0" indent="0">
              <a:spcAft>
                <a:spcPts val="0"/>
              </a:spcAft>
              <a:buNone/>
              <a:defRPr sz="1600"/>
            </a:lvl4pPr>
            <a:lvl5pPr marL="0" indent="0">
              <a:spcAft>
                <a:spcPts val="0"/>
              </a:spcAft>
              <a:buNone/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endParaRPr lang="en-GB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A334A812-F883-AF52-F92E-916B48E7D3E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752800" y="447950"/>
            <a:ext cx="3404886" cy="3798786"/>
          </a:xfrm>
          <a:custGeom>
            <a:avLst/>
            <a:gdLst>
              <a:gd name="connsiteX0" fmla="*/ 0 w 3392932"/>
              <a:gd name="connsiteY0" fmla="*/ 0 h 3804762"/>
              <a:gd name="connsiteX1" fmla="*/ 3392932 w 3392932"/>
              <a:gd name="connsiteY1" fmla="*/ 0 h 3804762"/>
              <a:gd name="connsiteX2" fmla="*/ 3392932 w 3392932"/>
              <a:gd name="connsiteY2" fmla="*/ 3804762 h 3804762"/>
              <a:gd name="connsiteX3" fmla="*/ 0 w 3392932"/>
              <a:gd name="connsiteY3" fmla="*/ 3804762 h 3804762"/>
              <a:gd name="connsiteX4" fmla="*/ 0 w 3392932"/>
              <a:gd name="connsiteY4" fmla="*/ 0 h 3804762"/>
              <a:gd name="connsiteX0" fmla="*/ 741082 w 3392932"/>
              <a:gd name="connsiteY0" fmla="*/ 753035 h 3804762"/>
              <a:gd name="connsiteX1" fmla="*/ 3392932 w 3392932"/>
              <a:gd name="connsiteY1" fmla="*/ 0 h 3804762"/>
              <a:gd name="connsiteX2" fmla="*/ 3392932 w 3392932"/>
              <a:gd name="connsiteY2" fmla="*/ 3804762 h 3804762"/>
              <a:gd name="connsiteX3" fmla="*/ 0 w 3392932"/>
              <a:gd name="connsiteY3" fmla="*/ 3804762 h 3804762"/>
              <a:gd name="connsiteX4" fmla="*/ 741082 w 3392932"/>
              <a:gd name="connsiteY4" fmla="*/ 753035 h 3804762"/>
              <a:gd name="connsiteX0" fmla="*/ 0 w 2651850"/>
              <a:gd name="connsiteY0" fmla="*/ 753035 h 3804762"/>
              <a:gd name="connsiteX1" fmla="*/ 2651850 w 2651850"/>
              <a:gd name="connsiteY1" fmla="*/ 0 h 3804762"/>
              <a:gd name="connsiteX2" fmla="*/ 2651850 w 2651850"/>
              <a:gd name="connsiteY2" fmla="*/ 3804762 h 3804762"/>
              <a:gd name="connsiteX3" fmla="*/ 29883 w 2651850"/>
              <a:gd name="connsiteY3" fmla="*/ 3380433 h 3804762"/>
              <a:gd name="connsiteX4" fmla="*/ 0 w 2651850"/>
              <a:gd name="connsiteY4" fmla="*/ 753035 h 3804762"/>
              <a:gd name="connsiteX0" fmla="*/ 239058 w 2890908"/>
              <a:gd name="connsiteY0" fmla="*/ 753035 h 3804762"/>
              <a:gd name="connsiteX1" fmla="*/ 2890908 w 2890908"/>
              <a:gd name="connsiteY1" fmla="*/ 0 h 3804762"/>
              <a:gd name="connsiteX2" fmla="*/ 2890908 w 2890908"/>
              <a:gd name="connsiteY2" fmla="*/ 3804762 h 3804762"/>
              <a:gd name="connsiteX3" fmla="*/ 0 w 2890908"/>
              <a:gd name="connsiteY3" fmla="*/ 3517892 h 3804762"/>
              <a:gd name="connsiteX4" fmla="*/ 239058 w 2890908"/>
              <a:gd name="connsiteY4" fmla="*/ 753035 h 3804762"/>
              <a:gd name="connsiteX0" fmla="*/ 0 w 3410862"/>
              <a:gd name="connsiteY0" fmla="*/ 842682 h 3804762"/>
              <a:gd name="connsiteX1" fmla="*/ 3410862 w 3410862"/>
              <a:gd name="connsiteY1" fmla="*/ 0 h 3804762"/>
              <a:gd name="connsiteX2" fmla="*/ 3410862 w 3410862"/>
              <a:gd name="connsiteY2" fmla="*/ 3804762 h 3804762"/>
              <a:gd name="connsiteX3" fmla="*/ 519954 w 3410862"/>
              <a:gd name="connsiteY3" fmla="*/ 3517892 h 3804762"/>
              <a:gd name="connsiteX4" fmla="*/ 0 w 3410862"/>
              <a:gd name="connsiteY4" fmla="*/ 842682 h 3804762"/>
              <a:gd name="connsiteX0" fmla="*/ 0 w 3410862"/>
              <a:gd name="connsiteY0" fmla="*/ 842682 h 3517892"/>
              <a:gd name="connsiteX1" fmla="*/ 3410862 w 3410862"/>
              <a:gd name="connsiteY1" fmla="*/ 0 h 3517892"/>
              <a:gd name="connsiteX2" fmla="*/ 3034344 w 3410862"/>
              <a:gd name="connsiteY2" fmla="*/ 3398362 h 3517892"/>
              <a:gd name="connsiteX3" fmla="*/ 519954 w 3410862"/>
              <a:gd name="connsiteY3" fmla="*/ 3517892 h 3517892"/>
              <a:gd name="connsiteX4" fmla="*/ 0 w 3410862"/>
              <a:gd name="connsiteY4" fmla="*/ 842682 h 3517892"/>
              <a:gd name="connsiteX0" fmla="*/ 0 w 3410862"/>
              <a:gd name="connsiteY0" fmla="*/ 842682 h 3774879"/>
              <a:gd name="connsiteX1" fmla="*/ 3410862 w 3410862"/>
              <a:gd name="connsiteY1" fmla="*/ 0 h 3774879"/>
              <a:gd name="connsiteX2" fmla="*/ 3410862 w 3410862"/>
              <a:gd name="connsiteY2" fmla="*/ 3774879 h 3774879"/>
              <a:gd name="connsiteX3" fmla="*/ 519954 w 3410862"/>
              <a:gd name="connsiteY3" fmla="*/ 3517892 h 3774879"/>
              <a:gd name="connsiteX4" fmla="*/ 0 w 3410862"/>
              <a:gd name="connsiteY4" fmla="*/ 842682 h 3774879"/>
              <a:gd name="connsiteX0" fmla="*/ 0 w 3410862"/>
              <a:gd name="connsiteY0" fmla="*/ 842682 h 3810738"/>
              <a:gd name="connsiteX1" fmla="*/ 3410862 w 3410862"/>
              <a:gd name="connsiteY1" fmla="*/ 0 h 3810738"/>
              <a:gd name="connsiteX2" fmla="*/ 3404886 w 3410862"/>
              <a:gd name="connsiteY2" fmla="*/ 3810738 h 3810738"/>
              <a:gd name="connsiteX3" fmla="*/ 519954 w 3410862"/>
              <a:gd name="connsiteY3" fmla="*/ 3517892 h 3810738"/>
              <a:gd name="connsiteX4" fmla="*/ 0 w 3410862"/>
              <a:gd name="connsiteY4" fmla="*/ 842682 h 3810738"/>
              <a:gd name="connsiteX0" fmla="*/ 0 w 3404886"/>
              <a:gd name="connsiteY0" fmla="*/ 280894 h 3248950"/>
              <a:gd name="connsiteX1" fmla="*/ 3135945 w 3404886"/>
              <a:gd name="connsiteY1" fmla="*/ 0 h 3248950"/>
              <a:gd name="connsiteX2" fmla="*/ 3404886 w 3404886"/>
              <a:gd name="connsiteY2" fmla="*/ 3248950 h 3248950"/>
              <a:gd name="connsiteX3" fmla="*/ 519954 w 3404886"/>
              <a:gd name="connsiteY3" fmla="*/ 2956104 h 3248950"/>
              <a:gd name="connsiteX4" fmla="*/ 0 w 3404886"/>
              <a:gd name="connsiteY4" fmla="*/ 280894 h 3248950"/>
              <a:gd name="connsiteX0" fmla="*/ 0 w 3404886"/>
              <a:gd name="connsiteY0" fmla="*/ 830730 h 3798786"/>
              <a:gd name="connsiteX1" fmla="*/ 3404886 w 3404886"/>
              <a:gd name="connsiteY1" fmla="*/ 0 h 3798786"/>
              <a:gd name="connsiteX2" fmla="*/ 3404886 w 3404886"/>
              <a:gd name="connsiteY2" fmla="*/ 3798786 h 3798786"/>
              <a:gd name="connsiteX3" fmla="*/ 519954 w 3404886"/>
              <a:gd name="connsiteY3" fmla="*/ 3505940 h 3798786"/>
              <a:gd name="connsiteX4" fmla="*/ 0 w 3404886"/>
              <a:gd name="connsiteY4" fmla="*/ 830730 h 37987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04886" h="3798786">
                <a:moveTo>
                  <a:pt x="0" y="830730"/>
                </a:moveTo>
                <a:lnTo>
                  <a:pt x="3404886" y="0"/>
                </a:lnTo>
                <a:lnTo>
                  <a:pt x="3404886" y="3798786"/>
                </a:lnTo>
                <a:lnTo>
                  <a:pt x="519954" y="3505940"/>
                </a:lnTo>
                <a:lnTo>
                  <a:pt x="0" y="83073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45163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picture containing skating, building, ramp, board&#10;&#10;Description automatically generated">
            <a:extLst>
              <a:ext uri="{FF2B5EF4-FFF2-40B4-BE49-F238E27FC236}">
                <a16:creationId xmlns:a16="http://schemas.microsoft.com/office/drawing/2014/main" id="{71655C6F-D683-4181-8A76-C2CF9E2F41C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763"/>
          <a:stretch/>
        </p:blipFill>
        <p:spPr>
          <a:xfrm>
            <a:off x="5963683" y="0"/>
            <a:ext cx="3180318" cy="5143500"/>
          </a:xfrm>
          <a:prstGeom prst="rect">
            <a:avLst/>
          </a:prstGeom>
        </p:spPr>
      </p:pic>
      <p:sp>
        <p:nvSpPr>
          <p:cNvPr id="7" name="Freeform: Shape 6">
            <a:extLst>
              <a:ext uri="{FF2B5EF4-FFF2-40B4-BE49-F238E27FC236}">
                <a16:creationId xmlns:a16="http://schemas.microsoft.com/office/drawing/2014/main" id="{32FAFF1B-D695-4F04-8B58-692674CF4A5C}"/>
              </a:ext>
            </a:extLst>
          </p:cNvPr>
          <p:cNvSpPr>
            <a:spLocks noChangeAspect="1"/>
          </p:cNvSpPr>
          <p:nvPr userDrawn="1"/>
        </p:nvSpPr>
        <p:spPr>
          <a:xfrm>
            <a:off x="8570473" y="4701166"/>
            <a:ext cx="213389" cy="233831"/>
          </a:xfrm>
          <a:custGeom>
            <a:avLst/>
            <a:gdLst>
              <a:gd name="connsiteX0" fmla="*/ 0 w 3106057"/>
              <a:gd name="connsiteY0" fmla="*/ 711200 h 3403600"/>
              <a:gd name="connsiteX1" fmla="*/ 3106057 w 3106057"/>
              <a:gd name="connsiteY1" fmla="*/ 0 h 3403600"/>
              <a:gd name="connsiteX2" fmla="*/ 3106057 w 3106057"/>
              <a:gd name="connsiteY2" fmla="*/ 3403600 h 3403600"/>
              <a:gd name="connsiteX3" fmla="*/ 449943 w 3106057"/>
              <a:gd name="connsiteY3" fmla="*/ 3222171 h 3403600"/>
              <a:gd name="connsiteX4" fmla="*/ 0 w 3106057"/>
              <a:gd name="connsiteY4" fmla="*/ 711200 h 340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06057" h="3403600">
                <a:moveTo>
                  <a:pt x="0" y="711200"/>
                </a:moveTo>
                <a:lnTo>
                  <a:pt x="3106057" y="0"/>
                </a:lnTo>
                <a:lnTo>
                  <a:pt x="3106057" y="3403600"/>
                </a:lnTo>
                <a:lnTo>
                  <a:pt x="449943" y="3222171"/>
                </a:lnTo>
                <a:lnTo>
                  <a:pt x="0" y="7112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A9D5294-8509-42D7-B32F-8FB3BCBBB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5" y="376238"/>
            <a:ext cx="5464509" cy="675727"/>
          </a:xfrm>
        </p:spPr>
        <p:txBody>
          <a:bodyPr/>
          <a:lstStyle>
            <a:lvl1pPr>
              <a:lnSpc>
                <a:spcPts val="4400"/>
              </a:lnSpc>
              <a:defRPr sz="4000">
                <a:latin typeface="Gill Sans Nova Light" panose="020B0302020104020203" pitchFamily="34" charset="0"/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7F3237B-A6D8-401E-A0E8-75ED37DDC0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8775" y="1276350"/>
            <a:ext cx="5000404" cy="3203575"/>
          </a:xfrm>
        </p:spPr>
        <p:txBody>
          <a:bodyPr>
            <a:normAutofit/>
          </a:bodyPr>
          <a:lstStyle>
            <a:lvl1pPr marL="396000" indent="-396000">
              <a:spcAft>
                <a:spcPts val="600"/>
              </a:spcAft>
              <a:buFont typeface="+mj-lt"/>
              <a:buAutoNum type="arabicPeriod"/>
              <a:defRPr sz="1600"/>
            </a:lvl1pPr>
            <a:lvl2pPr marL="720000" indent="-288000">
              <a:spcAft>
                <a:spcPts val="400"/>
              </a:spcAft>
              <a:buFont typeface="Arial" panose="020B0604020202020204" pitchFamily="34" charset="0"/>
              <a:buChar char="‒"/>
              <a:defRPr sz="1600"/>
            </a:lvl2pPr>
            <a:lvl3pPr marL="1008000" indent="-288000">
              <a:spcAft>
                <a:spcPts val="400"/>
              </a:spcAft>
              <a:buSzPct val="110000"/>
              <a:buFont typeface="Arial" panose="020B0604020202020204" pitchFamily="34" charset="0"/>
              <a:buChar char="•"/>
              <a:defRPr sz="1600"/>
            </a:lvl3pPr>
            <a:lvl4pPr marL="1296000" indent="-288000">
              <a:spcAft>
                <a:spcPts val="400"/>
              </a:spcAft>
              <a:buFont typeface="Arial" panose="020B0604020202020204" pitchFamily="34" charset="0"/>
              <a:buChar char="◦"/>
              <a:defRPr sz="1600"/>
            </a:lvl4pPr>
            <a:lvl5pPr marL="1296000" indent="-288000">
              <a:spcAft>
                <a:spcPts val="400"/>
              </a:spcAft>
              <a:buFont typeface="Arial" panose="020B0604020202020204" pitchFamily="34" charset="0"/>
              <a:buChar char="◦"/>
              <a:defRPr sz="1600"/>
            </a:lvl5pPr>
            <a:lvl6pPr marL="1296000" indent="-288000">
              <a:defRPr sz="1600"/>
            </a:lvl6pPr>
            <a:lvl7pPr marL="1296000" indent="-288000">
              <a:defRPr sz="1600"/>
            </a:lvl7pPr>
            <a:lvl8pPr marL="1296000" indent="-288000">
              <a:defRPr sz="1600"/>
            </a:lvl8pPr>
            <a:lvl9pPr marL="1296000" indent="-288000"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 err="1"/>
              <a:t>Zweite</a:t>
            </a:r>
            <a:r>
              <a:rPr lang="en-GB"/>
              <a:t> Ebene</a:t>
            </a:r>
          </a:p>
          <a:p>
            <a:pPr lvl="2"/>
            <a:r>
              <a:rPr lang="en-GB" err="1"/>
              <a:t>Dritte</a:t>
            </a:r>
            <a:r>
              <a:rPr lang="en-GB"/>
              <a:t> Ebene</a:t>
            </a:r>
          </a:p>
          <a:p>
            <a:pPr lvl="3"/>
            <a:r>
              <a:rPr lang="en-GB" err="1"/>
              <a:t>Vierte</a:t>
            </a:r>
            <a:r>
              <a:rPr lang="en-GB"/>
              <a:t> Ebene</a:t>
            </a:r>
          </a:p>
          <a:p>
            <a:pPr lvl="4"/>
            <a:r>
              <a:rPr lang="en-GB" err="1"/>
              <a:t>Fünfte</a:t>
            </a:r>
            <a:r>
              <a:rPr lang="en-GB"/>
              <a:t> Ebene</a:t>
            </a:r>
          </a:p>
          <a:p>
            <a:pPr lvl="5"/>
            <a:r>
              <a:rPr lang="en-GB" err="1"/>
              <a:t>Sechste</a:t>
            </a:r>
            <a:r>
              <a:rPr lang="en-GB"/>
              <a:t> Ebene</a:t>
            </a:r>
          </a:p>
          <a:p>
            <a:pPr lvl="6"/>
            <a:r>
              <a:rPr lang="en-GB" err="1"/>
              <a:t>Siebte</a:t>
            </a:r>
            <a:r>
              <a:rPr lang="en-GB"/>
              <a:t> Ebene</a:t>
            </a:r>
          </a:p>
          <a:p>
            <a:pPr lvl="7"/>
            <a:r>
              <a:rPr lang="en-GB" err="1"/>
              <a:t>Achte</a:t>
            </a:r>
            <a:r>
              <a:rPr lang="en-GB"/>
              <a:t> Ebene</a:t>
            </a:r>
          </a:p>
          <a:p>
            <a:pPr lvl="8"/>
            <a:r>
              <a:rPr lang="en-GB" err="1"/>
              <a:t>Neunte</a:t>
            </a:r>
            <a:r>
              <a:rPr lang="en-GB"/>
              <a:t> Ebene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4CDDE-58C2-4810-8B30-D17CF249E28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559FC98-AF75-4A00-A03C-DF9FEBF6BCB9}" type="slidenum">
              <a:rPr lang="en-GB" smtClean="0"/>
              <a:pPr/>
              <a:t>‹Nr.›</a:t>
            </a:fld>
            <a:endParaRPr lang="en-GB"/>
          </a:p>
        </p:txBody>
      </p:sp>
      <p:sp>
        <p:nvSpPr>
          <p:cNvPr id="8" name="Rectangle 7" descr="{&quot;templafy&quot;:{&quot;id&quot;:&quot;0c74d892-15da-4560-8d4e-0f47ec4773f6&quot;}}">
            <a:extLst>
              <a:ext uri="{FF2B5EF4-FFF2-40B4-BE49-F238E27FC236}">
                <a16:creationId xmlns:a16="http://schemas.microsoft.com/office/drawing/2014/main" id="{E6F37757-2E2F-45B4-8E6C-0B6588D2DCE2}"/>
              </a:ext>
            </a:extLst>
          </p:cNvPr>
          <p:cNvSpPr/>
          <p:nvPr userDrawn="1"/>
        </p:nvSpPr>
        <p:spPr>
          <a:xfrm>
            <a:off x="6804000" y="4770373"/>
            <a:ext cx="1177196" cy="1843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l"/>
            <a:r>
              <a:rPr lang="en-GB" sz="800">
                <a:solidFill>
                  <a:schemeClr val="tx1"/>
                </a:solidFill>
              </a:rPr>
              <a:t>3 April 2024</a:t>
            </a:r>
          </a:p>
        </p:txBody>
      </p:sp>
      <p:sp>
        <p:nvSpPr>
          <p:cNvPr id="10" name="Rectangle 9" descr="{&quot;templafy&quot;:{&quot;id&quot;:&quot;3f499f3f-8572-434c-a052-5fb4ea3749c0&quot;}}">
            <a:extLst>
              <a:ext uri="{FF2B5EF4-FFF2-40B4-BE49-F238E27FC236}">
                <a16:creationId xmlns:a16="http://schemas.microsoft.com/office/drawing/2014/main" id="{AA1C14F3-85E4-47DF-A8F9-0A6C945C6727}"/>
              </a:ext>
            </a:extLst>
          </p:cNvPr>
          <p:cNvSpPr/>
          <p:nvPr userDrawn="1"/>
        </p:nvSpPr>
        <p:spPr>
          <a:xfrm>
            <a:off x="2516261" y="4767263"/>
            <a:ext cx="3307023" cy="2254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l"/>
            <a:r>
              <a:rPr lang="en-GB" sz="800">
                <a:solidFill>
                  <a:schemeClr val="tx1"/>
                </a:solidFill>
              </a:rPr>
              <a:t>HSG Spin-Off Barometer</a:t>
            </a:r>
          </a:p>
        </p:txBody>
      </p:sp>
      <p:pic>
        <p:nvPicPr>
          <p:cNvPr id="304752310" name="Rectangle 10" descr="{&quot;templafy&quot;:{&quot;id&quot;:&quot;7332feba-be61-47a2-9d00-dda27b67ee1d&quot;}}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775" y="4668427"/>
            <a:ext cx="1026000" cy="306000"/>
          </a:xfrm>
          <a:prstGeom prst="rect">
            <a:avLst/>
          </a:prstGeom>
        </p:spPr>
      </p:pic>
      <p:sp>
        <p:nvSpPr>
          <p:cNvPr id="13" name="Rectangle 12" descr="{&quot;templafy&quot;:{&quot;id&quot;:&quot;0dd7e0f3-915f-4fe8-805a-25757ab8eb98&quot;}}" hidden="1">
            <a:extLst>
              <a:ext uri="{FF2B5EF4-FFF2-40B4-BE49-F238E27FC236}">
                <a16:creationId xmlns:a16="http://schemas.microsoft.com/office/drawing/2014/main" id="{829DC8B1-9D54-4E8C-B174-7B9355FD57F9}"/>
              </a:ext>
            </a:extLst>
          </p:cNvPr>
          <p:cNvSpPr/>
          <p:nvPr userDrawn="1"/>
        </p:nvSpPr>
        <p:spPr>
          <a:xfrm>
            <a:off x="358775" y="4768290"/>
            <a:ext cx="2569063" cy="1885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l"/>
            <a:r>
              <a:rPr lang="en-GB" sz="800" u="none">
                <a:solidFill>
                  <a:schemeClr val="tx1"/>
                </a:solidFill>
              </a:rPr>
              <a:t>University of St.Gallen
Institute of Technology Management</a:t>
            </a:r>
          </a:p>
        </p:txBody>
      </p:sp>
    </p:spTree>
    <p:extLst>
      <p:ext uri="{BB962C8B-B14F-4D97-AF65-F5344CB8AC3E}">
        <p14:creationId xmlns:p14="http://schemas.microsoft.com/office/powerpoint/2010/main" val="23413945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trenner 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4B88CA-EB6E-49E8-8E20-86448C522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8000" y="376238"/>
            <a:ext cx="7237225" cy="2496171"/>
          </a:xfrm>
        </p:spPr>
        <p:txBody>
          <a:bodyPr anchor="b">
            <a:normAutofit/>
          </a:bodyPr>
          <a:lstStyle>
            <a:lvl1pPr marL="0" indent="0" algn="l">
              <a:lnSpc>
                <a:spcPts val="5200"/>
              </a:lnSpc>
              <a:buFont typeface="+mj-lt"/>
              <a:buNone/>
              <a:defRPr sz="5000">
                <a:solidFill>
                  <a:schemeClr val="bg2"/>
                </a:solidFill>
                <a:latin typeface="Gill Sans Nova Light" panose="020B0302020104020203" pitchFamily="34" charset="0"/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182261-379D-435B-BB30-A2A9B6CF3E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48000" y="3001618"/>
            <a:ext cx="6025617" cy="1478308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2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AA3A5247-554A-42FF-BCCF-A11D65465AA4}"/>
              </a:ext>
            </a:extLst>
          </p:cNvPr>
          <p:cNvSpPr>
            <a:spLocks noChangeAspect="1"/>
          </p:cNvSpPr>
          <p:nvPr userDrawn="1"/>
        </p:nvSpPr>
        <p:spPr>
          <a:xfrm>
            <a:off x="4572001" y="3166310"/>
            <a:ext cx="4572000" cy="5009983"/>
          </a:xfrm>
          <a:custGeom>
            <a:avLst/>
            <a:gdLst>
              <a:gd name="connsiteX0" fmla="*/ 0 w 3106057"/>
              <a:gd name="connsiteY0" fmla="*/ 711200 h 3403600"/>
              <a:gd name="connsiteX1" fmla="*/ 3106057 w 3106057"/>
              <a:gd name="connsiteY1" fmla="*/ 0 h 3403600"/>
              <a:gd name="connsiteX2" fmla="*/ 3106057 w 3106057"/>
              <a:gd name="connsiteY2" fmla="*/ 3403600 h 3403600"/>
              <a:gd name="connsiteX3" fmla="*/ 449943 w 3106057"/>
              <a:gd name="connsiteY3" fmla="*/ 3222171 h 3403600"/>
              <a:gd name="connsiteX4" fmla="*/ 0 w 3106057"/>
              <a:gd name="connsiteY4" fmla="*/ 711200 h 340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06057" h="3403600">
                <a:moveTo>
                  <a:pt x="0" y="711200"/>
                </a:moveTo>
                <a:lnTo>
                  <a:pt x="3106057" y="0"/>
                </a:lnTo>
                <a:lnTo>
                  <a:pt x="3106057" y="3403600"/>
                </a:lnTo>
                <a:lnTo>
                  <a:pt x="449943" y="3222171"/>
                </a:lnTo>
                <a:lnTo>
                  <a:pt x="0" y="7112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72474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trenner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4">
            <a:extLst>
              <a:ext uri="{FF2B5EF4-FFF2-40B4-BE49-F238E27FC236}">
                <a16:creationId xmlns:a16="http://schemas.microsoft.com/office/drawing/2014/main" id="{DC68F798-C07C-4BF8-8573-0552735B83E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9144000" cy="5143500"/>
          </a:xfrm>
        </p:spPr>
        <p:txBody>
          <a:bodyPr/>
          <a:lstStyle/>
          <a:p>
            <a:r>
              <a:rPr lang="en-GB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74B88CA-EB6E-49E8-8E20-86448C522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8000" y="376238"/>
            <a:ext cx="7237225" cy="2496171"/>
          </a:xfrm>
        </p:spPr>
        <p:txBody>
          <a:bodyPr anchor="b">
            <a:normAutofit/>
          </a:bodyPr>
          <a:lstStyle>
            <a:lvl1pPr marL="0" indent="0" algn="l">
              <a:lnSpc>
                <a:spcPts val="5200"/>
              </a:lnSpc>
              <a:buFont typeface="+mj-lt"/>
              <a:buNone/>
              <a:defRPr sz="5000">
                <a:solidFill>
                  <a:schemeClr val="tx1"/>
                </a:solidFill>
                <a:latin typeface="Gill Sans Nova Light" panose="020B0302020104020203" pitchFamily="34" charset="0"/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182261-379D-435B-BB30-A2A9B6CF3E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48000" y="3001618"/>
            <a:ext cx="6025617" cy="1478308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511387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zwei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15543F47-BCA1-4586-9B7A-452F67C480C8}"/>
              </a:ext>
            </a:extLst>
          </p:cNvPr>
          <p:cNvSpPr>
            <a:spLocks noChangeAspect="1"/>
          </p:cNvSpPr>
          <p:nvPr userDrawn="1"/>
        </p:nvSpPr>
        <p:spPr>
          <a:xfrm>
            <a:off x="8570473" y="4701166"/>
            <a:ext cx="213389" cy="233831"/>
          </a:xfrm>
          <a:custGeom>
            <a:avLst/>
            <a:gdLst>
              <a:gd name="connsiteX0" fmla="*/ 0 w 3106057"/>
              <a:gd name="connsiteY0" fmla="*/ 711200 h 3403600"/>
              <a:gd name="connsiteX1" fmla="*/ 3106057 w 3106057"/>
              <a:gd name="connsiteY1" fmla="*/ 0 h 3403600"/>
              <a:gd name="connsiteX2" fmla="*/ 3106057 w 3106057"/>
              <a:gd name="connsiteY2" fmla="*/ 3403600 h 3403600"/>
              <a:gd name="connsiteX3" fmla="*/ 449943 w 3106057"/>
              <a:gd name="connsiteY3" fmla="*/ 3222171 h 3403600"/>
              <a:gd name="connsiteX4" fmla="*/ 0 w 3106057"/>
              <a:gd name="connsiteY4" fmla="*/ 711200 h 340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06057" h="3403600">
                <a:moveTo>
                  <a:pt x="0" y="711200"/>
                </a:moveTo>
                <a:lnTo>
                  <a:pt x="3106057" y="0"/>
                </a:lnTo>
                <a:lnTo>
                  <a:pt x="3106057" y="3403600"/>
                </a:lnTo>
                <a:lnTo>
                  <a:pt x="449943" y="3222171"/>
                </a:lnTo>
                <a:lnTo>
                  <a:pt x="0" y="7112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E04952E-FCB6-493B-899A-78F0FFCB3F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D7A6B4-FE62-49DA-AB92-A00E16DDD4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58776" y="1276349"/>
            <a:ext cx="4122738" cy="3203576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4DB25E-F340-4288-90DE-3831A8F499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62487" y="1276350"/>
            <a:ext cx="4122737" cy="3203575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E2CF5E38-DB35-4A9B-8D0E-E97D18CDB2B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559FC98-AF75-4A00-A03C-DF9FEBF6BCB9}" type="slidenum">
              <a:rPr lang="en-GB" smtClean="0"/>
              <a:pPr/>
              <a:t>‹Nr.›</a:t>
            </a:fld>
            <a:endParaRPr lang="en-GB"/>
          </a:p>
        </p:txBody>
      </p:sp>
      <p:sp>
        <p:nvSpPr>
          <p:cNvPr id="15" name="Rectangle 14" descr="{&quot;templafy&quot;:{&quot;id&quot;:&quot;1facd3f8-57fd-48b2-b33f-88810ee5c28f&quot;}}">
            <a:extLst>
              <a:ext uri="{FF2B5EF4-FFF2-40B4-BE49-F238E27FC236}">
                <a16:creationId xmlns:a16="http://schemas.microsoft.com/office/drawing/2014/main" id="{6247B37A-A555-44A3-BECD-66BD8151E865}"/>
              </a:ext>
            </a:extLst>
          </p:cNvPr>
          <p:cNvSpPr/>
          <p:nvPr userDrawn="1"/>
        </p:nvSpPr>
        <p:spPr>
          <a:xfrm>
            <a:off x="6804000" y="4770373"/>
            <a:ext cx="1177196" cy="1843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l"/>
            <a:r>
              <a:rPr lang="en-GB" sz="800">
                <a:solidFill>
                  <a:schemeClr val="tx1"/>
                </a:solidFill>
              </a:rPr>
              <a:t>3 April 2024</a:t>
            </a:r>
          </a:p>
        </p:txBody>
      </p:sp>
      <p:pic>
        <p:nvPicPr>
          <p:cNvPr id="1237603307" name="Rectangle 4" descr="{&quot;templafy&quot;:{&quot;id&quot;:&quot;5bc52e38-44b5-4dcc-8cec-11d417904383&quot;}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5" y="4668427"/>
            <a:ext cx="1026000" cy="306000"/>
          </a:xfrm>
          <a:prstGeom prst="rect">
            <a:avLst/>
          </a:prstGeom>
        </p:spPr>
      </p:pic>
      <p:sp>
        <p:nvSpPr>
          <p:cNvPr id="6" name="Rectangle 5" descr="{&quot;templafy&quot;:{&quot;id&quot;:&quot;5f02c796-57e5-469c-b068-1a3ec05382db&quot;}}">
            <a:extLst>
              <a:ext uri="{FF2B5EF4-FFF2-40B4-BE49-F238E27FC236}">
                <a16:creationId xmlns:a16="http://schemas.microsoft.com/office/drawing/2014/main" id="{4E03CCCD-CB66-429F-BC77-64B5370808F2}"/>
              </a:ext>
            </a:extLst>
          </p:cNvPr>
          <p:cNvSpPr/>
          <p:nvPr userDrawn="1"/>
        </p:nvSpPr>
        <p:spPr>
          <a:xfrm>
            <a:off x="2516261" y="4767263"/>
            <a:ext cx="3884539" cy="2254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l"/>
            <a:r>
              <a:rPr lang="en-GB" sz="800">
                <a:solidFill>
                  <a:schemeClr val="tx1"/>
                </a:solidFill>
              </a:rPr>
              <a:t>HSG Spin-Off Barometer</a:t>
            </a:r>
          </a:p>
        </p:txBody>
      </p:sp>
      <p:sp>
        <p:nvSpPr>
          <p:cNvPr id="7" name="Rectangle 6" descr="{&quot;templafy&quot;:{&quot;id&quot;:&quot;2d9fc8e3-babe-413c-aa99-47a11190a399&quot;}}" hidden="1">
            <a:extLst>
              <a:ext uri="{FF2B5EF4-FFF2-40B4-BE49-F238E27FC236}">
                <a16:creationId xmlns:a16="http://schemas.microsoft.com/office/drawing/2014/main" id="{B915E154-BDC4-452C-BDE7-882BE349B509}"/>
              </a:ext>
            </a:extLst>
          </p:cNvPr>
          <p:cNvSpPr/>
          <p:nvPr userDrawn="1"/>
        </p:nvSpPr>
        <p:spPr>
          <a:xfrm>
            <a:off x="358775" y="4768290"/>
            <a:ext cx="2569063" cy="1885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l"/>
            <a:r>
              <a:rPr lang="en-GB" sz="800" u="none">
                <a:solidFill>
                  <a:schemeClr val="tx1"/>
                </a:solidFill>
              </a:rPr>
              <a:t>University of St.Gallen
Institute of Technology Management</a:t>
            </a:r>
          </a:p>
        </p:txBody>
      </p:sp>
    </p:spTree>
    <p:extLst>
      <p:ext uri="{BB962C8B-B14F-4D97-AF65-F5344CB8AC3E}">
        <p14:creationId xmlns:p14="http://schemas.microsoft.com/office/powerpoint/2010/main" val="8505425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32FAFF1B-D695-4F04-8B58-692674CF4A5C}"/>
              </a:ext>
            </a:extLst>
          </p:cNvPr>
          <p:cNvSpPr>
            <a:spLocks noChangeAspect="1"/>
          </p:cNvSpPr>
          <p:nvPr userDrawn="1"/>
        </p:nvSpPr>
        <p:spPr>
          <a:xfrm>
            <a:off x="8570473" y="4701166"/>
            <a:ext cx="213389" cy="233831"/>
          </a:xfrm>
          <a:custGeom>
            <a:avLst/>
            <a:gdLst>
              <a:gd name="connsiteX0" fmla="*/ 0 w 3106057"/>
              <a:gd name="connsiteY0" fmla="*/ 711200 h 3403600"/>
              <a:gd name="connsiteX1" fmla="*/ 3106057 w 3106057"/>
              <a:gd name="connsiteY1" fmla="*/ 0 h 3403600"/>
              <a:gd name="connsiteX2" fmla="*/ 3106057 w 3106057"/>
              <a:gd name="connsiteY2" fmla="*/ 3403600 h 3403600"/>
              <a:gd name="connsiteX3" fmla="*/ 449943 w 3106057"/>
              <a:gd name="connsiteY3" fmla="*/ 3222171 h 3403600"/>
              <a:gd name="connsiteX4" fmla="*/ 0 w 3106057"/>
              <a:gd name="connsiteY4" fmla="*/ 711200 h 340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06057" h="3403600">
                <a:moveTo>
                  <a:pt x="0" y="711200"/>
                </a:moveTo>
                <a:lnTo>
                  <a:pt x="3106057" y="0"/>
                </a:lnTo>
                <a:lnTo>
                  <a:pt x="3106057" y="3403600"/>
                </a:lnTo>
                <a:lnTo>
                  <a:pt x="449943" y="3222171"/>
                </a:lnTo>
                <a:lnTo>
                  <a:pt x="0" y="7112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A9D5294-8509-42D7-B32F-8FB3BCBBB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5" y="376238"/>
            <a:ext cx="8426450" cy="383783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1DFF60-9E69-4915-A0DD-67FF253288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1CB9FAC9-1E0D-44F5-8B7F-C8D103F40B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70473" y="4767263"/>
            <a:ext cx="214752" cy="273844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7559FC98-AF75-4A00-A03C-DF9FEBF6BCB9}" type="slidenum">
              <a:rPr lang="en-GB" smtClean="0"/>
              <a:pPr/>
              <a:t>‹Nr.›</a:t>
            </a:fld>
            <a:endParaRPr lang="en-GB"/>
          </a:p>
        </p:txBody>
      </p:sp>
      <p:pic>
        <p:nvPicPr>
          <p:cNvPr id="1994719429" name="Rectangle 11" descr="{&quot;templafy&quot;:{&quot;id&quot;:&quot;28f687f4-d1b9-4b89-92db-5139358c930c&quot;}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5" y="4668427"/>
            <a:ext cx="1026000" cy="306000"/>
          </a:xfrm>
          <a:prstGeom prst="rect">
            <a:avLst/>
          </a:prstGeom>
        </p:spPr>
      </p:pic>
      <p:sp>
        <p:nvSpPr>
          <p:cNvPr id="13" name="Rectangle 12" descr="{&quot;templafy&quot;:{&quot;id&quot;:&quot;fa284700-f2da-4aa3-a202-7e4fc565fcd4&quot;}}">
            <a:extLst>
              <a:ext uri="{FF2B5EF4-FFF2-40B4-BE49-F238E27FC236}">
                <a16:creationId xmlns:a16="http://schemas.microsoft.com/office/drawing/2014/main" id="{B5B29C83-7B2A-4E20-895A-585B8348684F}"/>
              </a:ext>
            </a:extLst>
          </p:cNvPr>
          <p:cNvSpPr/>
          <p:nvPr userDrawn="1"/>
        </p:nvSpPr>
        <p:spPr>
          <a:xfrm>
            <a:off x="2516261" y="4767263"/>
            <a:ext cx="3884539" cy="2254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ctr"/>
            <a:r>
              <a:rPr lang="en-GB" sz="800">
                <a:solidFill>
                  <a:schemeClr val="tx1"/>
                </a:solidFill>
              </a:rPr>
              <a:t>HSG Spin-Off Barometer 2023</a:t>
            </a:r>
          </a:p>
        </p:txBody>
      </p:sp>
      <p:sp>
        <p:nvSpPr>
          <p:cNvPr id="9" name="Rectangle 8" descr="{&quot;templafy&quot;:{&quot;id&quot;:&quot;962d25e8-4465-4516-bf2b-0dfbbd3b1dd2&quot;}}" hidden="1">
            <a:extLst>
              <a:ext uri="{FF2B5EF4-FFF2-40B4-BE49-F238E27FC236}">
                <a16:creationId xmlns:a16="http://schemas.microsoft.com/office/drawing/2014/main" id="{2B2F7145-7DCA-4B3F-A8AE-07622CB5DF8E}"/>
              </a:ext>
            </a:extLst>
          </p:cNvPr>
          <p:cNvSpPr/>
          <p:nvPr userDrawn="1"/>
        </p:nvSpPr>
        <p:spPr>
          <a:xfrm>
            <a:off x="358775" y="4768290"/>
            <a:ext cx="2569063" cy="1885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l"/>
            <a:r>
              <a:rPr lang="en-GB" sz="800" u="none">
                <a:solidFill>
                  <a:schemeClr val="tx1"/>
                </a:solidFill>
              </a:rPr>
              <a:t>University of St.Gallen
Institute of Technology Management</a:t>
            </a:r>
          </a:p>
        </p:txBody>
      </p:sp>
      <p:sp>
        <p:nvSpPr>
          <p:cNvPr id="4" name="Rechteck 5">
            <a:extLst>
              <a:ext uri="{FF2B5EF4-FFF2-40B4-BE49-F238E27FC236}">
                <a16:creationId xmlns:a16="http://schemas.microsoft.com/office/drawing/2014/main" id="{1E98E65F-4781-13C1-7D77-C85C9EC59B90}"/>
              </a:ext>
            </a:extLst>
          </p:cNvPr>
          <p:cNvSpPr/>
          <p:nvPr userDrawn="1"/>
        </p:nvSpPr>
        <p:spPr>
          <a:xfrm>
            <a:off x="0" y="826118"/>
            <a:ext cx="9144000" cy="261730"/>
          </a:xfrm>
          <a:prstGeom prst="rect">
            <a:avLst/>
          </a:prstGeom>
          <a:solidFill>
            <a:srgbClr val="00802F">
              <a:alpha val="1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9AE2E85-BA7D-18A8-EDF4-1DBD90C96A3A}"/>
              </a:ext>
            </a:extLst>
          </p:cNvPr>
          <p:cNvSpPr txBox="1">
            <a:spLocks/>
          </p:cNvSpPr>
          <p:nvPr userDrawn="1"/>
        </p:nvSpPr>
        <p:spPr>
          <a:xfrm>
            <a:off x="357412" y="837994"/>
            <a:ext cx="8426450" cy="26173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sz="1400"/>
          </a:p>
        </p:txBody>
      </p:sp>
    </p:spTree>
    <p:extLst>
      <p:ext uri="{BB962C8B-B14F-4D97-AF65-F5344CB8AC3E}">
        <p14:creationId xmlns:p14="http://schemas.microsoft.com/office/powerpoint/2010/main" val="41541113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zwei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1B4469C7-7D0E-49E1-8F7D-6E7D287176ED}"/>
              </a:ext>
            </a:extLst>
          </p:cNvPr>
          <p:cNvSpPr>
            <a:spLocks noChangeAspect="1"/>
          </p:cNvSpPr>
          <p:nvPr userDrawn="1"/>
        </p:nvSpPr>
        <p:spPr>
          <a:xfrm>
            <a:off x="8570473" y="4701166"/>
            <a:ext cx="213389" cy="233831"/>
          </a:xfrm>
          <a:custGeom>
            <a:avLst/>
            <a:gdLst>
              <a:gd name="connsiteX0" fmla="*/ 0 w 3106057"/>
              <a:gd name="connsiteY0" fmla="*/ 711200 h 3403600"/>
              <a:gd name="connsiteX1" fmla="*/ 3106057 w 3106057"/>
              <a:gd name="connsiteY1" fmla="*/ 0 h 3403600"/>
              <a:gd name="connsiteX2" fmla="*/ 3106057 w 3106057"/>
              <a:gd name="connsiteY2" fmla="*/ 3403600 h 3403600"/>
              <a:gd name="connsiteX3" fmla="*/ 449943 w 3106057"/>
              <a:gd name="connsiteY3" fmla="*/ 3222171 h 3403600"/>
              <a:gd name="connsiteX4" fmla="*/ 0 w 3106057"/>
              <a:gd name="connsiteY4" fmla="*/ 711200 h 340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06057" h="3403600">
                <a:moveTo>
                  <a:pt x="0" y="711200"/>
                </a:moveTo>
                <a:lnTo>
                  <a:pt x="3106057" y="0"/>
                </a:lnTo>
                <a:lnTo>
                  <a:pt x="3106057" y="3403600"/>
                </a:lnTo>
                <a:lnTo>
                  <a:pt x="449943" y="3222171"/>
                </a:lnTo>
                <a:lnTo>
                  <a:pt x="0" y="7112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E04952E-FCB6-493B-899A-78F0FFCB3F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D794AC-1E69-4E4D-9E6D-26F34827B2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9FC98-AF75-4A00-A03C-DF9FEBF6BCB9}" type="slidenum">
              <a:rPr lang="en-GB" smtClean="0"/>
              <a:t>‹Nr.›</a:t>
            </a:fld>
            <a:endParaRPr lang="en-GB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46547A73-96B4-4B49-A320-28015EA72F8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58774" y="1276350"/>
            <a:ext cx="4213225" cy="3203576"/>
          </a:xfrm>
        </p:spPr>
        <p:txBody>
          <a:bodyPr/>
          <a:lstStyle/>
          <a:p>
            <a:r>
              <a:rPr lang="en-GB"/>
              <a:t>Click icon to add picture</a:t>
            </a:r>
          </a:p>
        </p:txBody>
      </p:sp>
      <p:sp>
        <p:nvSpPr>
          <p:cNvPr id="11" name="Picture Placeholder 9">
            <a:extLst>
              <a:ext uri="{FF2B5EF4-FFF2-40B4-BE49-F238E27FC236}">
                <a16:creationId xmlns:a16="http://schemas.microsoft.com/office/drawing/2014/main" id="{43F6FA5C-D25E-4346-815E-CF6B33F724A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572000" y="1276350"/>
            <a:ext cx="4213225" cy="3203575"/>
          </a:xfrm>
        </p:spPr>
        <p:txBody>
          <a:bodyPr/>
          <a:lstStyle/>
          <a:p>
            <a:r>
              <a:rPr lang="en-GB"/>
              <a:t>Click icon to add picture</a:t>
            </a:r>
          </a:p>
        </p:txBody>
      </p:sp>
      <p:sp>
        <p:nvSpPr>
          <p:cNvPr id="12" name="Rectangle 11" descr="{&quot;templafy&quot;:{&quot;id&quot;:&quot;62aedb83-187a-47ce-9763-f570373f8750&quot;}}">
            <a:extLst>
              <a:ext uri="{FF2B5EF4-FFF2-40B4-BE49-F238E27FC236}">
                <a16:creationId xmlns:a16="http://schemas.microsoft.com/office/drawing/2014/main" id="{A6CE9D3B-0E1D-4168-8639-F0D1F5FF77B1}"/>
              </a:ext>
            </a:extLst>
          </p:cNvPr>
          <p:cNvSpPr/>
          <p:nvPr userDrawn="1"/>
        </p:nvSpPr>
        <p:spPr>
          <a:xfrm>
            <a:off x="6804000" y="4770373"/>
            <a:ext cx="1177196" cy="1843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l"/>
            <a:r>
              <a:rPr lang="en-GB" sz="800">
                <a:solidFill>
                  <a:schemeClr val="tx1"/>
                </a:solidFill>
              </a:rPr>
              <a:t>3 April 2024</a:t>
            </a:r>
          </a:p>
        </p:txBody>
      </p:sp>
      <p:pic>
        <p:nvPicPr>
          <p:cNvPr id="1148468143" name="Rectangle 13" descr="{&quot;templafy&quot;:{&quot;id&quot;:&quot;90e558a5-4300-4f2e-a3ee-8882f30436d6&quot;}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5" y="4668427"/>
            <a:ext cx="1026000" cy="306000"/>
          </a:xfrm>
          <a:prstGeom prst="rect">
            <a:avLst/>
          </a:prstGeom>
        </p:spPr>
      </p:pic>
      <p:sp>
        <p:nvSpPr>
          <p:cNvPr id="13" name="Rectangle 12" descr="{&quot;templafy&quot;:{&quot;id&quot;:&quot;02b5e7c3-6716-4519-a75d-6edf6d252d0f&quot;}}">
            <a:extLst>
              <a:ext uri="{FF2B5EF4-FFF2-40B4-BE49-F238E27FC236}">
                <a16:creationId xmlns:a16="http://schemas.microsoft.com/office/drawing/2014/main" id="{D1217118-5A25-4DE0-99F7-B3460244BBBE}"/>
              </a:ext>
            </a:extLst>
          </p:cNvPr>
          <p:cNvSpPr/>
          <p:nvPr userDrawn="1"/>
        </p:nvSpPr>
        <p:spPr>
          <a:xfrm>
            <a:off x="2516261" y="4767263"/>
            <a:ext cx="3884539" cy="2254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l"/>
            <a:r>
              <a:rPr lang="en-GB" sz="800">
                <a:solidFill>
                  <a:schemeClr val="tx1"/>
                </a:solidFill>
              </a:rPr>
              <a:t>HSG Spin-Off Barometer</a:t>
            </a:r>
          </a:p>
        </p:txBody>
      </p:sp>
      <p:sp>
        <p:nvSpPr>
          <p:cNvPr id="15" name="Rectangle 14" descr="{&quot;templafy&quot;:{&quot;id&quot;:&quot;e685242a-ecaf-4a03-bc71-af6608d9627c&quot;}}" hidden="1">
            <a:extLst>
              <a:ext uri="{FF2B5EF4-FFF2-40B4-BE49-F238E27FC236}">
                <a16:creationId xmlns:a16="http://schemas.microsoft.com/office/drawing/2014/main" id="{544AC9A2-9666-4133-BC67-BE44B6459332}"/>
              </a:ext>
            </a:extLst>
          </p:cNvPr>
          <p:cNvSpPr/>
          <p:nvPr userDrawn="1"/>
        </p:nvSpPr>
        <p:spPr>
          <a:xfrm>
            <a:off x="358775" y="4768290"/>
            <a:ext cx="2569063" cy="1885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l"/>
            <a:r>
              <a:rPr lang="en-GB" sz="800" u="none">
                <a:solidFill>
                  <a:schemeClr val="tx1"/>
                </a:solidFill>
              </a:rPr>
              <a:t>University of St.Gallen
Institute of Technology Management</a:t>
            </a:r>
          </a:p>
        </p:txBody>
      </p:sp>
    </p:spTree>
    <p:extLst>
      <p:ext uri="{BB962C8B-B14F-4D97-AF65-F5344CB8AC3E}">
        <p14:creationId xmlns:p14="http://schemas.microsoft.com/office/powerpoint/2010/main" val="34796761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Bilder mit Le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FFEC9FF2-0829-44EA-809D-F5C42173624F}"/>
              </a:ext>
            </a:extLst>
          </p:cNvPr>
          <p:cNvSpPr>
            <a:spLocks noChangeAspect="1"/>
          </p:cNvSpPr>
          <p:nvPr userDrawn="1"/>
        </p:nvSpPr>
        <p:spPr>
          <a:xfrm>
            <a:off x="8570473" y="4701166"/>
            <a:ext cx="213389" cy="233831"/>
          </a:xfrm>
          <a:custGeom>
            <a:avLst/>
            <a:gdLst>
              <a:gd name="connsiteX0" fmla="*/ 0 w 3106057"/>
              <a:gd name="connsiteY0" fmla="*/ 711200 h 3403600"/>
              <a:gd name="connsiteX1" fmla="*/ 3106057 w 3106057"/>
              <a:gd name="connsiteY1" fmla="*/ 0 h 3403600"/>
              <a:gd name="connsiteX2" fmla="*/ 3106057 w 3106057"/>
              <a:gd name="connsiteY2" fmla="*/ 3403600 h 3403600"/>
              <a:gd name="connsiteX3" fmla="*/ 449943 w 3106057"/>
              <a:gd name="connsiteY3" fmla="*/ 3222171 h 3403600"/>
              <a:gd name="connsiteX4" fmla="*/ 0 w 3106057"/>
              <a:gd name="connsiteY4" fmla="*/ 711200 h 340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06057" h="3403600">
                <a:moveTo>
                  <a:pt x="0" y="711200"/>
                </a:moveTo>
                <a:lnTo>
                  <a:pt x="3106057" y="0"/>
                </a:lnTo>
                <a:lnTo>
                  <a:pt x="3106057" y="3403600"/>
                </a:lnTo>
                <a:lnTo>
                  <a:pt x="449943" y="3222171"/>
                </a:lnTo>
                <a:lnTo>
                  <a:pt x="0" y="7112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D794AC-1E69-4E4D-9E6D-26F34827B2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9FC98-AF75-4A00-A03C-DF9FEBF6BCB9}" type="slidenum">
              <a:rPr lang="en-GB" smtClean="0"/>
              <a:t>‹Nr.›</a:t>
            </a:fld>
            <a:endParaRPr lang="en-GB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46547A73-96B4-4B49-A320-28015EA72F8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4571999" cy="3887599"/>
          </a:xfrm>
        </p:spPr>
        <p:txBody>
          <a:bodyPr/>
          <a:lstStyle/>
          <a:p>
            <a:r>
              <a:rPr lang="en-GB"/>
              <a:t>Click icon to add picture</a:t>
            </a:r>
          </a:p>
        </p:txBody>
      </p:sp>
      <p:sp>
        <p:nvSpPr>
          <p:cNvPr id="11" name="Picture Placeholder 9">
            <a:extLst>
              <a:ext uri="{FF2B5EF4-FFF2-40B4-BE49-F238E27FC236}">
                <a16:creationId xmlns:a16="http://schemas.microsoft.com/office/drawing/2014/main" id="{43F6FA5C-D25E-4346-815E-CF6B33F724A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3887599"/>
          </a:xfrm>
        </p:spPr>
        <p:txBody>
          <a:bodyPr/>
          <a:lstStyle/>
          <a:p>
            <a:r>
              <a:rPr lang="en-GB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9FAD45-6EEE-4522-8CA6-5189DCDD487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58775" y="3989388"/>
            <a:ext cx="4122738" cy="490537"/>
          </a:xfrm>
        </p:spPr>
        <p:txBody>
          <a:bodyPr anchor="b"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/>
            </a:lvl1pPr>
            <a:lvl2pPr marL="0" indent="0">
              <a:buNone/>
              <a:defRPr sz="1400"/>
            </a:lvl2pPr>
            <a:lvl3pPr marL="0" indent="0">
              <a:buNone/>
              <a:defRPr sz="1400"/>
            </a:lvl3pPr>
            <a:lvl4pPr marL="0" indent="0">
              <a:buNone/>
              <a:defRPr sz="1400"/>
            </a:lvl4pPr>
            <a:lvl5pPr marL="0" indent="0">
              <a:buFont typeface="Arial" panose="020B0604020202020204" pitchFamily="34" charset="0"/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447F9A9E-BA08-4C8F-96E1-0E7C7D71B39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662487" y="3989387"/>
            <a:ext cx="4122738" cy="490537"/>
          </a:xfrm>
        </p:spPr>
        <p:txBody>
          <a:bodyPr anchor="b"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/>
            </a:lvl1pPr>
            <a:lvl2pPr marL="0" indent="0">
              <a:buNone/>
              <a:defRPr sz="1400"/>
            </a:lvl2pPr>
            <a:lvl3pPr marL="0" indent="0">
              <a:buNone/>
              <a:defRPr sz="1400"/>
            </a:lvl3pPr>
            <a:lvl4pPr marL="0" indent="0">
              <a:buNone/>
              <a:defRPr sz="1400"/>
            </a:lvl4pPr>
            <a:lvl5pPr marL="0" indent="0">
              <a:buFont typeface="Arial" panose="020B0604020202020204" pitchFamily="34" charset="0"/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3" name="Rectangle 12" descr="{&quot;templafy&quot;:{&quot;id&quot;:&quot;52c0cd6e-646e-4c44-b3dc-bfecf4ef5766&quot;}}">
            <a:extLst>
              <a:ext uri="{FF2B5EF4-FFF2-40B4-BE49-F238E27FC236}">
                <a16:creationId xmlns:a16="http://schemas.microsoft.com/office/drawing/2014/main" id="{9387BB4B-AFF2-4440-B25E-89CDD9B79F05}"/>
              </a:ext>
            </a:extLst>
          </p:cNvPr>
          <p:cNvSpPr/>
          <p:nvPr userDrawn="1"/>
        </p:nvSpPr>
        <p:spPr>
          <a:xfrm>
            <a:off x="6804000" y="4770373"/>
            <a:ext cx="1177196" cy="1843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l"/>
            <a:r>
              <a:rPr lang="en-GB" sz="800">
                <a:solidFill>
                  <a:schemeClr val="tx1"/>
                </a:solidFill>
              </a:rPr>
              <a:t>3 April 2024</a:t>
            </a:r>
          </a:p>
        </p:txBody>
      </p:sp>
      <p:pic>
        <p:nvPicPr>
          <p:cNvPr id="1550375359" name="Rectangle 14" descr="{&quot;templafy&quot;:{&quot;id&quot;:&quot;5fe769b7-e048-4eaa-aa89-cadee8064f56&quot;}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5" y="4668427"/>
            <a:ext cx="1026000" cy="306000"/>
          </a:xfrm>
          <a:prstGeom prst="rect">
            <a:avLst/>
          </a:prstGeom>
        </p:spPr>
      </p:pic>
      <p:sp>
        <p:nvSpPr>
          <p:cNvPr id="14" name="Rectangle 13" descr="{&quot;templafy&quot;:{&quot;id&quot;:&quot;e0b1afa8-d7ba-4800-b213-2ede789def82&quot;}}">
            <a:extLst>
              <a:ext uri="{FF2B5EF4-FFF2-40B4-BE49-F238E27FC236}">
                <a16:creationId xmlns:a16="http://schemas.microsoft.com/office/drawing/2014/main" id="{EF755AF0-F63E-4747-9211-327C44DA029F}"/>
              </a:ext>
            </a:extLst>
          </p:cNvPr>
          <p:cNvSpPr/>
          <p:nvPr userDrawn="1"/>
        </p:nvSpPr>
        <p:spPr>
          <a:xfrm>
            <a:off x="2516261" y="4767263"/>
            <a:ext cx="3884539" cy="2254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l"/>
            <a:r>
              <a:rPr lang="en-GB" sz="800">
                <a:solidFill>
                  <a:schemeClr val="tx1"/>
                </a:solidFill>
              </a:rPr>
              <a:t>HSG Spin-Off Barometer</a:t>
            </a:r>
          </a:p>
        </p:txBody>
      </p:sp>
      <p:sp>
        <p:nvSpPr>
          <p:cNvPr id="16" name="Rectangle 15" descr="{&quot;templafy&quot;:{&quot;id&quot;:&quot;da7038e8-ddda-406c-ba09-ed1e65b5f62e&quot;}}" hidden="1">
            <a:extLst>
              <a:ext uri="{FF2B5EF4-FFF2-40B4-BE49-F238E27FC236}">
                <a16:creationId xmlns:a16="http://schemas.microsoft.com/office/drawing/2014/main" id="{97ACC166-7757-4B59-A180-1D797D03E7B1}"/>
              </a:ext>
            </a:extLst>
          </p:cNvPr>
          <p:cNvSpPr/>
          <p:nvPr userDrawn="1"/>
        </p:nvSpPr>
        <p:spPr>
          <a:xfrm>
            <a:off x="358775" y="4768290"/>
            <a:ext cx="2569063" cy="1885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l"/>
            <a:r>
              <a:rPr lang="en-GB" sz="800" u="none">
                <a:solidFill>
                  <a:schemeClr val="tx1"/>
                </a:solidFill>
              </a:rPr>
              <a:t>University of St.Gallen
Institute of Technology Management</a:t>
            </a:r>
          </a:p>
        </p:txBody>
      </p:sp>
    </p:spTree>
    <p:extLst>
      <p:ext uri="{BB962C8B-B14F-4D97-AF65-F5344CB8AC3E}">
        <p14:creationId xmlns:p14="http://schemas.microsoft.com/office/powerpoint/2010/main" val="20812013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BD8E670C-89F1-48DF-ADBA-904A263650AF}"/>
              </a:ext>
            </a:extLst>
          </p:cNvPr>
          <p:cNvSpPr>
            <a:spLocks noChangeAspect="1"/>
          </p:cNvSpPr>
          <p:nvPr userDrawn="1"/>
        </p:nvSpPr>
        <p:spPr>
          <a:xfrm>
            <a:off x="8570473" y="4701166"/>
            <a:ext cx="213389" cy="233831"/>
          </a:xfrm>
          <a:custGeom>
            <a:avLst/>
            <a:gdLst>
              <a:gd name="connsiteX0" fmla="*/ 0 w 3106057"/>
              <a:gd name="connsiteY0" fmla="*/ 711200 h 3403600"/>
              <a:gd name="connsiteX1" fmla="*/ 3106057 w 3106057"/>
              <a:gd name="connsiteY1" fmla="*/ 0 h 3403600"/>
              <a:gd name="connsiteX2" fmla="*/ 3106057 w 3106057"/>
              <a:gd name="connsiteY2" fmla="*/ 3403600 h 3403600"/>
              <a:gd name="connsiteX3" fmla="*/ 449943 w 3106057"/>
              <a:gd name="connsiteY3" fmla="*/ 3222171 h 3403600"/>
              <a:gd name="connsiteX4" fmla="*/ 0 w 3106057"/>
              <a:gd name="connsiteY4" fmla="*/ 711200 h 340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06057" h="3403600">
                <a:moveTo>
                  <a:pt x="0" y="711200"/>
                </a:moveTo>
                <a:lnTo>
                  <a:pt x="3106057" y="0"/>
                </a:lnTo>
                <a:lnTo>
                  <a:pt x="3106057" y="3403600"/>
                </a:lnTo>
                <a:lnTo>
                  <a:pt x="449943" y="3222171"/>
                </a:lnTo>
                <a:lnTo>
                  <a:pt x="0" y="7112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AFF4CC-30A2-4B7B-BA9D-1A66D47649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5D39D30-BB72-44AA-B142-468FFB51D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9FC98-AF75-4A00-A03C-DF9FEBF6BCB9}" type="slidenum">
              <a:rPr lang="en-GB" smtClean="0"/>
              <a:t>‹Nr.›</a:t>
            </a:fld>
            <a:endParaRPr lang="en-GB"/>
          </a:p>
        </p:txBody>
      </p:sp>
      <p:sp>
        <p:nvSpPr>
          <p:cNvPr id="9" name="Rectangle 8" descr="{&quot;templafy&quot;:{&quot;id&quot;:&quot;ed400919-1aac-4365-b029-c9992e4d2666&quot;}}">
            <a:extLst>
              <a:ext uri="{FF2B5EF4-FFF2-40B4-BE49-F238E27FC236}">
                <a16:creationId xmlns:a16="http://schemas.microsoft.com/office/drawing/2014/main" id="{137F4E36-F083-4FA0-9705-29ABDA1A5220}"/>
              </a:ext>
            </a:extLst>
          </p:cNvPr>
          <p:cNvSpPr/>
          <p:nvPr userDrawn="1"/>
        </p:nvSpPr>
        <p:spPr>
          <a:xfrm>
            <a:off x="6804000" y="4770373"/>
            <a:ext cx="1177196" cy="1843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l"/>
            <a:r>
              <a:rPr lang="en-GB" sz="800">
                <a:solidFill>
                  <a:schemeClr val="tx1"/>
                </a:solidFill>
              </a:rPr>
              <a:t>3 April 2024</a:t>
            </a:r>
          </a:p>
        </p:txBody>
      </p:sp>
      <p:pic>
        <p:nvPicPr>
          <p:cNvPr id="648328876" name="Rectangle 9" descr="{&quot;templafy&quot;:{&quot;id&quot;:&quot;625f467a-ad01-4b6b-9b7f-d49aac47da8b&quot;}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5" y="4668427"/>
            <a:ext cx="1026000" cy="306000"/>
          </a:xfrm>
          <a:prstGeom prst="rect">
            <a:avLst/>
          </a:prstGeom>
        </p:spPr>
      </p:pic>
      <p:sp>
        <p:nvSpPr>
          <p:cNvPr id="11" name="Rectangle 10" descr="{&quot;templafy&quot;:{&quot;id&quot;:&quot;732a6734-9a05-43ff-8849-bf72840ead43&quot;}}">
            <a:extLst>
              <a:ext uri="{FF2B5EF4-FFF2-40B4-BE49-F238E27FC236}">
                <a16:creationId xmlns:a16="http://schemas.microsoft.com/office/drawing/2014/main" id="{3ED3541B-0C4B-4AD3-A0FB-BB276047ADCE}"/>
              </a:ext>
            </a:extLst>
          </p:cNvPr>
          <p:cNvSpPr/>
          <p:nvPr userDrawn="1"/>
        </p:nvSpPr>
        <p:spPr>
          <a:xfrm>
            <a:off x="2516261" y="4767263"/>
            <a:ext cx="3884539" cy="2254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l"/>
            <a:r>
              <a:rPr lang="en-GB" sz="800">
                <a:solidFill>
                  <a:schemeClr val="tx1"/>
                </a:solidFill>
              </a:rPr>
              <a:t>HSG Spin Off Barometer</a:t>
            </a:r>
          </a:p>
        </p:txBody>
      </p:sp>
      <p:sp>
        <p:nvSpPr>
          <p:cNvPr id="12" name="Rectangle 11" descr="{&quot;templafy&quot;:{&quot;id&quot;:&quot;b0005771-c010-487e-86f0-d17d40931732&quot;}}" hidden="1">
            <a:extLst>
              <a:ext uri="{FF2B5EF4-FFF2-40B4-BE49-F238E27FC236}">
                <a16:creationId xmlns:a16="http://schemas.microsoft.com/office/drawing/2014/main" id="{87F7EA06-4518-4086-9E1C-ACD1F4782ADD}"/>
              </a:ext>
            </a:extLst>
          </p:cNvPr>
          <p:cNvSpPr/>
          <p:nvPr userDrawn="1"/>
        </p:nvSpPr>
        <p:spPr>
          <a:xfrm>
            <a:off x="358775" y="4768290"/>
            <a:ext cx="2569063" cy="1885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l"/>
            <a:r>
              <a:rPr lang="en-GB" sz="800" u="none">
                <a:solidFill>
                  <a:schemeClr val="tx1"/>
                </a:solidFill>
              </a:rPr>
              <a:t>University of St.Gallen
Institute of Technology Management</a:t>
            </a:r>
          </a:p>
        </p:txBody>
      </p:sp>
    </p:spTree>
    <p:extLst>
      <p:ext uri="{BB962C8B-B14F-4D97-AF65-F5344CB8AC3E}">
        <p14:creationId xmlns:p14="http://schemas.microsoft.com/office/powerpoint/2010/main" val="38514031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Vollfläch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FC11C186-C392-4982-A2C0-7824EE98FA4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</p:spPr>
        <p:txBody>
          <a:bodyPr/>
          <a:lstStyle/>
          <a:p>
            <a:r>
              <a:rPr lang="en-GB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4893341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itat schwarze Schrif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95F94A4-74DF-4FC6-AF8D-8F883B56E71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28000" y="735013"/>
            <a:ext cx="7957225" cy="2525712"/>
          </a:xfrm>
        </p:spPr>
        <p:txBody>
          <a:bodyPr anchor="b">
            <a:normAutofit/>
          </a:bodyPr>
          <a:lstStyle>
            <a:lvl1pPr marL="0">
              <a:lnSpc>
                <a:spcPct val="110000"/>
              </a:lnSpc>
              <a:buFontTx/>
              <a:buNone/>
              <a:defRPr sz="5000">
                <a:solidFill>
                  <a:schemeClr val="tx1"/>
                </a:solidFill>
                <a:latin typeface="Gill Sans Nova Light" panose="020B0302020104020203" pitchFamily="34" charset="0"/>
              </a:defRPr>
            </a:lvl1pPr>
            <a:lvl2pPr marL="0" indent="0">
              <a:lnSpc>
                <a:spcPts val="5200"/>
              </a:lnSpc>
              <a:buFontTx/>
              <a:buNone/>
              <a:defRPr sz="5000">
                <a:solidFill>
                  <a:schemeClr val="tx1"/>
                </a:solidFill>
                <a:latin typeface="Gill Alt One MT Light" panose="020B0302020104020203" pitchFamily="34" charset="0"/>
              </a:defRPr>
            </a:lvl2pPr>
            <a:lvl3pPr marL="0" indent="0">
              <a:lnSpc>
                <a:spcPts val="5200"/>
              </a:lnSpc>
              <a:buFontTx/>
              <a:buNone/>
              <a:defRPr sz="5000">
                <a:solidFill>
                  <a:schemeClr val="tx1"/>
                </a:solidFill>
                <a:latin typeface="Gill Alt One MT Light" panose="020B0302020104020203" pitchFamily="34" charset="0"/>
              </a:defRPr>
            </a:lvl3pPr>
            <a:lvl4pPr marL="0" indent="0">
              <a:lnSpc>
                <a:spcPts val="5200"/>
              </a:lnSpc>
              <a:buFontTx/>
              <a:buNone/>
              <a:defRPr sz="5000">
                <a:solidFill>
                  <a:schemeClr val="tx1"/>
                </a:solidFill>
                <a:latin typeface="Gill Alt One MT Light" panose="020B0302020104020203" pitchFamily="34" charset="0"/>
              </a:defRPr>
            </a:lvl4pPr>
            <a:lvl5pPr marL="0">
              <a:lnSpc>
                <a:spcPts val="5200"/>
              </a:lnSpc>
              <a:buFontTx/>
              <a:buNone/>
              <a:defRPr sz="5000">
                <a:solidFill>
                  <a:schemeClr val="tx1"/>
                </a:solidFill>
                <a:latin typeface="Gill Alt One MT Light" panose="020B0302020104020203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ED8D12DF-4F43-44AF-B5F9-5E632D8CD53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27999" y="3548063"/>
            <a:ext cx="5741765" cy="931862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8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041204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itat weisse Schrift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95F94A4-74DF-4FC6-AF8D-8F883B56E71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28000" y="735013"/>
            <a:ext cx="7957225" cy="2525712"/>
          </a:xfrm>
        </p:spPr>
        <p:txBody>
          <a:bodyPr anchor="b">
            <a:normAutofit/>
          </a:bodyPr>
          <a:lstStyle>
            <a:lvl1pPr marL="0">
              <a:lnSpc>
                <a:spcPct val="110000"/>
              </a:lnSpc>
              <a:buFontTx/>
              <a:buNone/>
              <a:defRPr sz="5000">
                <a:solidFill>
                  <a:schemeClr val="tx1"/>
                </a:solidFill>
                <a:latin typeface="Gill Sans Nova Light" panose="020B0302020104020203" pitchFamily="34" charset="0"/>
              </a:defRPr>
            </a:lvl1pPr>
            <a:lvl2pPr marL="0" indent="0">
              <a:lnSpc>
                <a:spcPts val="5200"/>
              </a:lnSpc>
              <a:buFontTx/>
              <a:buNone/>
              <a:defRPr sz="5000">
                <a:solidFill>
                  <a:schemeClr val="tx1"/>
                </a:solidFill>
                <a:latin typeface="Gill Alt One MT Light" panose="020B0302020104020203" pitchFamily="34" charset="0"/>
              </a:defRPr>
            </a:lvl2pPr>
            <a:lvl3pPr marL="0" indent="0">
              <a:lnSpc>
                <a:spcPts val="5200"/>
              </a:lnSpc>
              <a:buFontTx/>
              <a:buNone/>
              <a:defRPr sz="5000">
                <a:solidFill>
                  <a:schemeClr val="tx1"/>
                </a:solidFill>
                <a:latin typeface="Gill Alt One MT Light" panose="020B0302020104020203" pitchFamily="34" charset="0"/>
              </a:defRPr>
            </a:lvl3pPr>
            <a:lvl4pPr marL="0" indent="0">
              <a:lnSpc>
                <a:spcPts val="5200"/>
              </a:lnSpc>
              <a:buFontTx/>
              <a:buNone/>
              <a:defRPr sz="5000">
                <a:solidFill>
                  <a:schemeClr val="tx1"/>
                </a:solidFill>
                <a:latin typeface="Gill Alt One MT Light" panose="020B0302020104020203" pitchFamily="34" charset="0"/>
              </a:defRPr>
            </a:lvl4pPr>
            <a:lvl5pPr marL="0">
              <a:lnSpc>
                <a:spcPts val="5200"/>
              </a:lnSpc>
              <a:buFontTx/>
              <a:buNone/>
              <a:defRPr sz="5000">
                <a:solidFill>
                  <a:schemeClr val="tx1"/>
                </a:solidFill>
                <a:latin typeface="Gill Alt One MT Light" panose="020B0302020104020203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ED8D12DF-4F43-44AF-B5F9-5E632D8CD53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27999" y="3548063"/>
            <a:ext cx="5741765" cy="931862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</a:defRPr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188518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0D1F60-1436-43F1-AAD9-4C2415299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000" y="735013"/>
            <a:ext cx="5148000" cy="3728674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7900">
                <a:solidFill>
                  <a:schemeClr val="bg2"/>
                </a:solidFill>
                <a:latin typeface="Gill Sans Nova Light" panose="020B0302020104020203" pitchFamily="34" charset="0"/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140949B5-E4F8-48A4-9D3A-2312F9CD460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25225" y="735013"/>
            <a:ext cx="2160000" cy="2160000"/>
          </a:xfrm>
        </p:spPr>
        <p:txBody>
          <a:bodyPr/>
          <a:lstStyle/>
          <a:p>
            <a:r>
              <a:rPr lang="en-GB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85585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0D1F60-1436-43F1-AAD9-4C2415299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998" y="735013"/>
            <a:ext cx="5148000" cy="3728674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7900">
                <a:solidFill>
                  <a:schemeClr val="tx1"/>
                </a:solidFill>
                <a:latin typeface="Gill Sans Nova Light" panose="020B0302020104020203" pitchFamily="34" charset="0"/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140949B5-E4F8-48A4-9D3A-2312F9CD460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25225" y="735013"/>
            <a:ext cx="2160000" cy="2160000"/>
          </a:xfrm>
        </p:spPr>
        <p:txBody>
          <a:bodyPr/>
          <a:lstStyle/>
          <a:p>
            <a:r>
              <a:rPr lang="en-GB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9024940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002187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0981B0-6792-4738-ACB8-050730738F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000" y="1044000"/>
            <a:ext cx="7957225" cy="685801"/>
          </a:xfrm>
        </p:spPr>
        <p:txBody>
          <a:bodyPr/>
          <a:lstStyle>
            <a:lvl1pPr>
              <a:lnSpc>
                <a:spcPts val="5200"/>
              </a:lnSpc>
              <a:defRPr sz="5000">
                <a:latin typeface="Gill Sans Nova Light" panose="020B0302020104020203" pitchFamily="34" charset="0"/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87D0F6F-53A1-4152-9807-5EC1BBC8849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28000" y="2626419"/>
            <a:ext cx="1908000" cy="862219"/>
          </a:xfrm>
        </p:spPr>
        <p:txBody>
          <a:bodyPr>
            <a:noAutofit/>
          </a:bodyPr>
          <a:lstStyle>
            <a:lvl1pPr marL="0" indent="0">
              <a:lnSpc>
                <a:spcPts val="1400"/>
              </a:lnSpc>
              <a:buFont typeface="Arial" panose="020B0604020202020204" pitchFamily="34" charset="0"/>
              <a:buNone/>
              <a:defRPr sz="1000"/>
            </a:lvl1pPr>
            <a:lvl2pPr marL="0" indent="0">
              <a:lnSpc>
                <a:spcPts val="1400"/>
              </a:lnSpc>
              <a:buNone/>
              <a:defRPr sz="1000"/>
            </a:lvl2pPr>
            <a:lvl3pPr marL="0" indent="0">
              <a:lnSpc>
                <a:spcPts val="1400"/>
              </a:lnSpc>
              <a:buNone/>
              <a:defRPr sz="1000"/>
            </a:lvl3pPr>
            <a:lvl4pPr marL="0" indent="0">
              <a:lnSpc>
                <a:spcPts val="1400"/>
              </a:lnSpc>
              <a:buNone/>
              <a:defRPr sz="1000"/>
            </a:lvl4pPr>
            <a:lvl5pPr marL="0" indent="0">
              <a:lnSpc>
                <a:spcPts val="1400"/>
              </a:lnSpc>
              <a:buFont typeface="Arial" panose="020B0604020202020204" pitchFamily="34" charset="0"/>
              <a:buNone/>
              <a:defRPr sz="10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7824BC02-7B0E-4C56-B49A-5A28F9E62B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28000" y="2090947"/>
            <a:ext cx="1908000" cy="504411"/>
          </a:xfrm>
        </p:spPr>
        <p:txBody>
          <a:bodyPr anchor="b">
            <a:noAutofit/>
          </a:bodyPr>
          <a:lstStyle>
            <a:lvl1pPr marL="0" indent="0">
              <a:lnSpc>
                <a:spcPts val="1400"/>
              </a:lnSpc>
              <a:buFont typeface="Arial" panose="020B0604020202020204" pitchFamily="34" charset="0"/>
              <a:buNone/>
              <a:defRPr sz="1400"/>
            </a:lvl1pPr>
            <a:lvl2pPr marL="0" indent="0">
              <a:lnSpc>
                <a:spcPts val="1400"/>
              </a:lnSpc>
              <a:buNone/>
              <a:defRPr sz="1000"/>
            </a:lvl2pPr>
            <a:lvl3pPr marL="0" indent="0">
              <a:lnSpc>
                <a:spcPts val="1400"/>
              </a:lnSpc>
              <a:buNone/>
              <a:defRPr sz="1000"/>
            </a:lvl3pPr>
            <a:lvl4pPr marL="0" indent="0">
              <a:lnSpc>
                <a:spcPts val="1400"/>
              </a:lnSpc>
              <a:buNone/>
              <a:defRPr sz="1000"/>
            </a:lvl4pPr>
            <a:lvl5pPr marL="0" indent="0">
              <a:lnSpc>
                <a:spcPts val="1400"/>
              </a:lnSpc>
              <a:buFont typeface="Arial" panose="020B0604020202020204" pitchFamily="34" charset="0"/>
              <a:buNone/>
              <a:defRPr sz="10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ADF580D6-76FA-48E5-A6F9-C7D7F9ECA0C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886816" y="2626419"/>
            <a:ext cx="1908000" cy="862219"/>
          </a:xfrm>
        </p:spPr>
        <p:txBody>
          <a:bodyPr>
            <a:noAutofit/>
          </a:bodyPr>
          <a:lstStyle>
            <a:lvl1pPr marL="0" indent="0">
              <a:lnSpc>
                <a:spcPts val="1400"/>
              </a:lnSpc>
              <a:buFont typeface="Arial" panose="020B0604020202020204" pitchFamily="34" charset="0"/>
              <a:buNone/>
              <a:defRPr sz="1000"/>
            </a:lvl1pPr>
            <a:lvl2pPr marL="0" indent="0">
              <a:lnSpc>
                <a:spcPts val="1400"/>
              </a:lnSpc>
              <a:buNone/>
              <a:defRPr sz="1000"/>
            </a:lvl2pPr>
            <a:lvl3pPr marL="0" indent="0">
              <a:lnSpc>
                <a:spcPts val="1400"/>
              </a:lnSpc>
              <a:buNone/>
              <a:defRPr sz="1000"/>
            </a:lvl3pPr>
            <a:lvl4pPr marL="0" indent="0">
              <a:lnSpc>
                <a:spcPts val="1400"/>
              </a:lnSpc>
              <a:buNone/>
              <a:defRPr sz="1000"/>
            </a:lvl4pPr>
            <a:lvl5pPr marL="0" indent="0">
              <a:lnSpc>
                <a:spcPts val="1400"/>
              </a:lnSpc>
              <a:buFont typeface="Arial" panose="020B0604020202020204" pitchFamily="34" charset="0"/>
              <a:buNone/>
              <a:defRPr sz="10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3" name="Text Placeholder 6">
            <a:extLst>
              <a:ext uri="{FF2B5EF4-FFF2-40B4-BE49-F238E27FC236}">
                <a16:creationId xmlns:a16="http://schemas.microsoft.com/office/drawing/2014/main" id="{D6CE2E2F-1BA4-4018-8B3C-5192B4A35E2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886816" y="2090947"/>
            <a:ext cx="1908000" cy="504411"/>
          </a:xfrm>
        </p:spPr>
        <p:txBody>
          <a:bodyPr anchor="b">
            <a:noAutofit/>
          </a:bodyPr>
          <a:lstStyle>
            <a:lvl1pPr marL="0" indent="0">
              <a:lnSpc>
                <a:spcPts val="1400"/>
              </a:lnSpc>
              <a:buFont typeface="Arial" panose="020B0604020202020204" pitchFamily="34" charset="0"/>
              <a:buNone/>
              <a:defRPr sz="1400"/>
            </a:lvl1pPr>
            <a:lvl2pPr marL="0" indent="0">
              <a:lnSpc>
                <a:spcPts val="1400"/>
              </a:lnSpc>
              <a:buNone/>
              <a:defRPr sz="1000"/>
            </a:lvl2pPr>
            <a:lvl3pPr marL="0" indent="0">
              <a:lnSpc>
                <a:spcPts val="1400"/>
              </a:lnSpc>
              <a:buNone/>
              <a:defRPr sz="1000"/>
            </a:lvl3pPr>
            <a:lvl4pPr marL="0" indent="0">
              <a:lnSpc>
                <a:spcPts val="1400"/>
              </a:lnSpc>
              <a:buNone/>
              <a:defRPr sz="1000"/>
            </a:lvl4pPr>
            <a:lvl5pPr marL="0" indent="0">
              <a:lnSpc>
                <a:spcPts val="1400"/>
              </a:lnSpc>
              <a:buFont typeface="Arial" panose="020B0604020202020204" pitchFamily="34" charset="0"/>
              <a:buNone/>
              <a:defRPr sz="10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9780CD93-461B-4895-AFE1-B11CB717CA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945933" y="2626419"/>
            <a:ext cx="1908000" cy="862219"/>
          </a:xfrm>
        </p:spPr>
        <p:txBody>
          <a:bodyPr>
            <a:noAutofit/>
          </a:bodyPr>
          <a:lstStyle>
            <a:lvl1pPr marL="0" indent="0">
              <a:lnSpc>
                <a:spcPts val="1400"/>
              </a:lnSpc>
              <a:buFont typeface="Arial" panose="020B0604020202020204" pitchFamily="34" charset="0"/>
              <a:buNone/>
              <a:defRPr sz="1000"/>
            </a:lvl1pPr>
            <a:lvl2pPr marL="0" indent="0">
              <a:lnSpc>
                <a:spcPts val="1400"/>
              </a:lnSpc>
              <a:buNone/>
              <a:defRPr sz="1000"/>
            </a:lvl2pPr>
            <a:lvl3pPr marL="0" indent="0">
              <a:lnSpc>
                <a:spcPts val="1400"/>
              </a:lnSpc>
              <a:buNone/>
              <a:defRPr sz="1000"/>
            </a:lvl3pPr>
            <a:lvl4pPr marL="0" indent="0">
              <a:lnSpc>
                <a:spcPts val="1400"/>
              </a:lnSpc>
              <a:buNone/>
              <a:defRPr sz="1000"/>
            </a:lvl4pPr>
            <a:lvl5pPr marL="0" indent="0">
              <a:lnSpc>
                <a:spcPts val="1400"/>
              </a:lnSpc>
              <a:buFont typeface="Arial" panose="020B0604020202020204" pitchFamily="34" charset="0"/>
              <a:buNone/>
              <a:defRPr sz="10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7670DE1A-52CE-4331-B7C3-9D35588A292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945933" y="2090947"/>
            <a:ext cx="1908000" cy="504411"/>
          </a:xfrm>
        </p:spPr>
        <p:txBody>
          <a:bodyPr anchor="b">
            <a:noAutofit/>
          </a:bodyPr>
          <a:lstStyle>
            <a:lvl1pPr marL="0" indent="0">
              <a:lnSpc>
                <a:spcPts val="1400"/>
              </a:lnSpc>
              <a:buFont typeface="Arial" panose="020B0604020202020204" pitchFamily="34" charset="0"/>
              <a:buNone/>
              <a:defRPr sz="1400"/>
            </a:lvl1pPr>
            <a:lvl2pPr marL="0" indent="0">
              <a:lnSpc>
                <a:spcPts val="1400"/>
              </a:lnSpc>
              <a:buNone/>
              <a:defRPr sz="1000"/>
            </a:lvl2pPr>
            <a:lvl3pPr marL="0" indent="0">
              <a:lnSpc>
                <a:spcPts val="1400"/>
              </a:lnSpc>
              <a:buNone/>
              <a:defRPr sz="1000"/>
            </a:lvl3pPr>
            <a:lvl4pPr marL="0" indent="0">
              <a:lnSpc>
                <a:spcPts val="1400"/>
              </a:lnSpc>
              <a:buNone/>
              <a:defRPr sz="1000"/>
            </a:lvl4pPr>
            <a:lvl5pPr marL="0" indent="0">
              <a:lnSpc>
                <a:spcPts val="1400"/>
              </a:lnSpc>
              <a:buFont typeface="Arial" panose="020B0604020202020204" pitchFamily="34" charset="0"/>
              <a:buNone/>
              <a:defRPr sz="10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815716084" name="Rectangle 10" descr="{&quot;templafy&quot;:{&quot;id&quot;:&quot;f2990ca3-7b5b-4ee8-9950-450e21b26fb9&quot;}}"/>
          <p:cNvPicPr>
            <a:picLocks noChangeAspect="1"/>
          </p:cNvPicPr>
          <p:nvPr/>
        </p:nvPicPr>
        <p:blipFill rotWithShape="1">
          <a:blip r:embed="rId2"/>
          <a:srcRect b="23435"/>
          <a:stretch/>
        </p:blipFill>
        <p:spPr>
          <a:xfrm>
            <a:off x="798816" y="4048055"/>
            <a:ext cx="2221200" cy="504411"/>
          </a:xfrm>
          <a:prstGeom prst="rect">
            <a:avLst/>
          </a:prstGeom>
        </p:spPr>
      </p:pic>
      <p:sp>
        <p:nvSpPr>
          <p:cNvPr id="3" name="Rectangle 2" descr="{&quot;templafy&quot;:{&quot;id&quot;:&quot;a3a19d02-fc70-4a1d-9228-171c3654ec8b&quot;}}">
            <a:extLst>
              <a:ext uri="{FF2B5EF4-FFF2-40B4-BE49-F238E27FC236}">
                <a16:creationId xmlns:a16="http://schemas.microsoft.com/office/drawing/2014/main" id="{36F02173-B0F5-4193-B6FF-8607454762B4}"/>
              </a:ext>
            </a:extLst>
          </p:cNvPr>
          <p:cNvSpPr/>
          <p:nvPr userDrawn="1"/>
        </p:nvSpPr>
        <p:spPr>
          <a:xfrm>
            <a:off x="4945930" y="3515014"/>
            <a:ext cx="2038450" cy="9912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b"/>
          <a:lstStyle/>
          <a:p>
            <a:pPr algn="l">
              <a:lnSpc>
                <a:spcPts val="1200"/>
              </a:lnSpc>
            </a:pPr>
            <a:r>
              <a:rPr lang="en-GB" sz="1000">
                <a:solidFill>
                  <a:schemeClr val="tx1"/>
                </a:solidFill>
              </a:rPr>
              <a:t>University of </a:t>
            </a:r>
            <a:r>
              <a:rPr lang="en-GB" sz="1000" err="1">
                <a:solidFill>
                  <a:schemeClr val="tx1"/>
                </a:solidFill>
              </a:rPr>
              <a:t>St.Gallen</a:t>
            </a:r>
            <a:r>
              <a:rPr lang="en-GB" sz="1000">
                <a:solidFill>
                  <a:schemeClr val="tx1"/>
                </a:solidFill>
              </a:rPr>
              <a:t>
</a:t>
            </a:r>
            <a:r>
              <a:rPr lang="en-GB" sz="1000" err="1">
                <a:solidFill>
                  <a:schemeClr val="tx1"/>
                </a:solidFill>
              </a:rPr>
              <a:t>Prorectorate</a:t>
            </a:r>
            <a:r>
              <a:rPr lang="en-GB" sz="1000">
                <a:solidFill>
                  <a:schemeClr val="tx1"/>
                </a:solidFill>
              </a:rPr>
              <a:t> Innovation &amp; Quality
</a:t>
            </a:r>
            <a:r>
              <a:rPr lang="en-GB" sz="1000" err="1">
                <a:solidFill>
                  <a:schemeClr val="tx1"/>
                </a:solidFill>
              </a:rPr>
              <a:t>Dufourstrasse</a:t>
            </a:r>
            <a:r>
              <a:rPr lang="en-GB" sz="1000">
                <a:solidFill>
                  <a:schemeClr val="tx1"/>
                </a:solidFill>
              </a:rPr>
              <a:t> 50 
9000 </a:t>
            </a:r>
            <a:r>
              <a:rPr lang="en-GB" sz="1000" err="1">
                <a:solidFill>
                  <a:schemeClr val="tx1"/>
                </a:solidFill>
              </a:rPr>
              <a:t>St.Gallen</a:t>
            </a:r>
            <a:r>
              <a:rPr lang="en-GB" sz="1000">
                <a:solidFill>
                  <a:schemeClr val="tx1"/>
                </a:solidFill>
              </a:rPr>
              <a:t> 
www.unisg.ch</a:t>
            </a:r>
          </a:p>
        </p:txBody>
      </p:sp>
    </p:spTree>
    <p:extLst>
      <p:ext uri="{BB962C8B-B14F-4D97-AF65-F5344CB8AC3E}">
        <p14:creationId xmlns:p14="http://schemas.microsoft.com/office/powerpoint/2010/main" val="51870949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7072C7-786E-4CDF-B498-A0E43C94C1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27AB401-27B1-4459-8033-ADE495ECDD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339B70-EA91-4D1E-AD6F-9A1F4FF36C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9FC98-AF75-4A00-A03C-DF9FEBF6BCB9}" type="slidenum">
              <a:rPr lang="en-GB" smtClean="0"/>
              <a:t>‹Nr.›</a:t>
            </a:fld>
            <a:endParaRPr lang="en-GB"/>
          </a:p>
        </p:txBody>
      </p:sp>
      <p:sp>
        <p:nvSpPr>
          <p:cNvPr id="7" name="Rectangle 6" descr="{&quot;templafy&quot;:{&quot;id&quot;:&quot;a2eeeb8c-e90c-4667-b3fa-00ee05c18e85&quot;}}">
            <a:extLst>
              <a:ext uri="{FF2B5EF4-FFF2-40B4-BE49-F238E27FC236}">
                <a16:creationId xmlns:a16="http://schemas.microsoft.com/office/drawing/2014/main" id="{BB3C8683-B834-4D63-9D68-06A85DD6080E}"/>
              </a:ext>
            </a:extLst>
          </p:cNvPr>
          <p:cNvSpPr/>
          <p:nvPr userDrawn="1"/>
        </p:nvSpPr>
        <p:spPr>
          <a:xfrm>
            <a:off x="6804000" y="4770373"/>
            <a:ext cx="1177196" cy="1843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l"/>
            <a:r>
              <a:rPr lang="en-GB" sz="800">
                <a:solidFill>
                  <a:schemeClr val="tx1"/>
                </a:solidFill>
              </a:rPr>
              <a:t>3 April 2024</a:t>
            </a:r>
          </a:p>
        </p:txBody>
      </p:sp>
    </p:spTree>
    <p:extLst>
      <p:ext uri="{BB962C8B-B14F-4D97-AF65-F5344CB8AC3E}">
        <p14:creationId xmlns:p14="http://schemas.microsoft.com/office/powerpoint/2010/main" val="18372074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FA27F37-4AAD-450C-8838-DE5B9F07D8B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9286A52-83BF-4684-B707-32690AD3C0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25666C-0F9A-44A4-B3AC-35B212491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9FC98-AF75-4A00-A03C-DF9FEBF6BCB9}" type="slidenum">
              <a:rPr lang="en-GB" smtClean="0"/>
              <a:t>‹Nr.›</a:t>
            </a:fld>
            <a:endParaRPr lang="en-GB"/>
          </a:p>
        </p:txBody>
      </p:sp>
      <p:sp>
        <p:nvSpPr>
          <p:cNvPr id="7" name="Rectangle 6" descr="{&quot;templafy&quot;:{&quot;id&quot;:&quot;0a171947-b4e0-4278-a8e7-1b797d8cea62&quot;}}">
            <a:extLst>
              <a:ext uri="{FF2B5EF4-FFF2-40B4-BE49-F238E27FC236}">
                <a16:creationId xmlns:a16="http://schemas.microsoft.com/office/drawing/2014/main" id="{D21A4773-433D-4BA4-8284-587A192E038E}"/>
              </a:ext>
            </a:extLst>
          </p:cNvPr>
          <p:cNvSpPr/>
          <p:nvPr userDrawn="1"/>
        </p:nvSpPr>
        <p:spPr>
          <a:xfrm>
            <a:off x="6804000" y="4770373"/>
            <a:ext cx="1177196" cy="1843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l"/>
            <a:r>
              <a:rPr lang="en-GB" sz="800">
                <a:solidFill>
                  <a:schemeClr val="tx1"/>
                </a:solidFill>
              </a:rPr>
              <a:t>3 April 2024</a:t>
            </a:r>
          </a:p>
        </p:txBody>
      </p:sp>
    </p:spTree>
    <p:extLst>
      <p:ext uri="{BB962C8B-B14F-4D97-AF65-F5344CB8AC3E}">
        <p14:creationId xmlns:p14="http://schemas.microsoft.com/office/powerpoint/2010/main" val="8515280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2501321-794C-47B8-ABDC-7DAF88C9DC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5" y="376238"/>
            <a:ext cx="8426450" cy="60966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6F94A2-50F8-430F-B46C-2D50472D7A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8775" y="1276350"/>
            <a:ext cx="8426450" cy="320357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1CEDF7-309C-40F3-8700-9F4DBE766E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04000" y="4770375"/>
            <a:ext cx="1177196" cy="18433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fld id="{ED8FFC02-F414-406A-9AF9-AE6E7846E736}" type="datetime4">
              <a:rPr lang="en-GB" smtClean="0"/>
              <a:t>13 June 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7B08D8-7EDB-4388-A7EE-8AB294EA78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19999" y="4770374"/>
            <a:ext cx="3086100" cy="18433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en-GB"/>
              <a:t>Corporate Design - Power Point Master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26C2A0-BCAA-4FD2-BD67-F5225215B6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71600" y="4767263"/>
            <a:ext cx="216000" cy="273844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ctr">
              <a:defRPr sz="800" spc="-30" baseline="0">
                <a:solidFill>
                  <a:schemeClr val="bg2"/>
                </a:solidFill>
              </a:defRPr>
            </a:lvl1pPr>
          </a:lstStyle>
          <a:p>
            <a:fld id="{7559FC98-AF75-4A00-A03C-DF9FEBF6BCB9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6037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88" r:id="rId2"/>
    <p:sldLayoutId id="2147483689" r:id="rId3"/>
    <p:sldLayoutId id="2147483677" r:id="rId4"/>
    <p:sldLayoutId id="2147483663" r:id="rId5"/>
    <p:sldLayoutId id="2147483686" r:id="rId6"/>
    <p:sldLayoutId id="2147483664" r:id="rId7"/>
    <p:sldLayoutId id="2147483662" r:id="rId8"/>
    <p:sldLayoutId id="2147483672" r:id="rId9"/>
    <p:sldLayoutId id="2147483673" r:id="rId10"/>
    <p:sldLayoutId id="2147483666" r:id="rId11"/>
    <p:sldLayoutId id="2147483680" r:id="rId12"/>
    <p:sldLayoutId id="2147483678" r:id="rId13"/>
    <p:sldLayoutId id="2147483679" r:id="rId14"/>
    <p:sldLayoutId id="2147483675" r:id="rId15"/>
    <p:sldLayoutId id="2147483683" r:id="rId16"/>
    <p:sldLayoutId id="2147483667" r:id="rId17"/>
    <p:sldLayoutId id="2147483681" r:id="rId18"/>
    <p:sldLayoutId id="2147483670" r:id="rId19"/>
    <p:sldLayoutId id="2147483671" r:id="rId20"/>
  </p:sldLayoutIdLst>
  <p:hf hd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18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400"/>
        </a:spcAft>
        <a:buFont typeface="Arial" panose="020B0604020202020204" pitchFamily="34" charset="0"/>
        <a:buChar char="‒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54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400"/>
        </a:spcAft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90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400"/>
        </a:spcAft>
        <a:buSzPct val="110000"/>
        <a:buFont typeface="Arial" panose="020B0604020202020204" pitchFamily="34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6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400"/>
        </a:spcAft>
        <a:buSzPct val="110000"/>
        <a:buFont typeface="Arial" panose="020B0604020202020204" pitchFamily="34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26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400"/>
        </a:spcAft>
        <a:buSzPct val="110000"/>
        <a:buFont typeface="Arial" panose="020B0604020202020204" pitchFamily="34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26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400"/>
        </a:spcAft>
        <a:buSzPct val="110000"/>
        <a:buFont typeface="Arial" panose="020B0604020202020204" pitchFamily="34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6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400"/>
        </a:spcAft>
        <a:buSzPct val="110000"/>
        <a:buFont typeface="Arial" panose="020B0604020202020204" pitchFamily="34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26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400"/>
        </a:spcAft>
        <a:buSzPct val="110000"/>
        <a:buFont typeface="Arial" panose="020B0604020202020204" pitchFamily="34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003">
          <p15:clr>
            <a:srgbClr val="F26B43"/>
          </p15:clr>
        </p15:guide>
        <p15:guide id="3" pos="226">
          <p15:clr>
            <a:srgbClr val="F26B43"/>
          </p15:clr>
        </p15:guide>
        <p15:guide id="4" pos="5534">
          <p15:clr>
            <a:srgbClr val="F26B43"/>
          </p15:clr>
        </p15:guide>
        <p15:guide id="5" orient="horz" pos="237">
          <p15:clr>
            <a:srgbClr val="F26B43"/>
          </p15:clr>
        </p15:guide>
        <p15:guide id="6" orient="horz" pos="804" userDrawn="1">
          <p15:clr>
            <a:srgbClr val="F26B43"/>
          </p15:clr>
        </p15:guide>
        <p15:guide id="7" orient="horz" pos="2822">
          <p15:clr>
            <a:srgbClr val="F26B43"/>
          </p15:clr>
        </p15:guide>
        <p15:guide id="8" pos="2823">
          <p15:clr>
            <a:srgbClr val="F26B43"/>
          </p15:clr>
        </p15:guide>
        <p15:guide id="9" pos="2937">
          <p15:clr>
            <a:srgbClr val="F26B43"/>
          </p15:clr>
        </p15:guide>
        <p15:guide id="10" orient="horz" pos="463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1.xml"/><Relationship Id="rId2" Type="http://schemas.openxmlformats.org/officeDocument/2006/relationships/customXml" Target="../../customXml/item3.xml"/><Relationship Id="rId1" Type="http://schemas.openxmlformats.org/officeDocument/2006/relationships/customXml" Target="../../customXml/item19.xml"/><Relationship Id="rId6" Type="http://schemas.openxmlformats.org/officeDocument/2006/relationships/image" Target="../media/image2.png"/><Relationship Id="rId5" Type="http://schemas.openxmlformats.org/officeDocument/2006/relationships/image" Target="../media/image3.jpeg"/><Relationship Id="rId4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customXml" Target="../../customXml/item18.xml"/><Relationship Id="rId1" Type="http://schemas.openxmlformats.org/officeDocument/2006/relationships/customXml" Target="../../customXml/item1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customXml" Target="../../customXml/item14.xml"/><Relationship Id="rId1" Type="http://schemas.openxmlformats.org/officeDocument/2006/relationships/customXml" Target="../../customXml/item1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customXml" Target="../../customXml/item6.xml"/><Relationship Id="rId1" Type="http://schemas.openxmlformats.org/officeDocument/2006/relationships/customXml" Target="../../customXml/item2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11.png"/><Relationship Id="rId2" Type="http://schemas.openxmlformats.org/officeDocument/2006/relationships/customXml" Target="../../customXml/item15.xml"/><Relationship Id="rId1" Type="http://schemas.openxmlformats.org/officeDocument/2006/relationships/customXml" Target="../../customXml/item9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1.png"/><Relationship Id="rId18" Type="http://schemas.openxmlformats.org/officeDocument/2006/relationships/image" Target="../media/image26.jpeg"/><Relationship Id="rId26" Type="http://schemas.openxmlformats.org/officeDocument/2006/relationships/image" Target="../media/image33.png"/><Relationship Id="rId39" Type="http://schemas.openxmlformats.org/officeDocument/2006/relationships/image" Target="../media/image46.png"/><Relationship Id="rId21" Type="http://schemas.openxmlformats.org/officeDocument/2006/relationships/image" Target="../media/image5.png"/><Relationship Id="rId34" Type="http://schemas.openxmlformats.org/officeDocument/2006/relationships/image" Target="../media/image41.png"/><Relationship Id="rId42" Type="http://schemas.openxmlformats.org/officeDocument/2006/relationships/image" Target="../media/image49.png"/><Relationship Id="rId7" Type="http://schemas.openxmlformats.org/officeDocument/2006/relationships/image" Target="../media/image15.jpeg"/><Relationship Id="rId2" Type="http://schemas.openxmlformats.org/officeDocument/2006/relationships/customXml" Target="../../customXml/item24.xml"/><Relationship Id="rId16" Type="http://schemas.openxmlformats.org/officeDocument/2006/relationships/image" Target="../media/image24.png"/><Relationship Id="rId20" Type="http://schemas.openxmlformats.org/officeDocument/2006/relationships/image" Target="../media/image28.png"/><Relationship Id="rId29" Type="http://schemas.openxmlformats.org/officeDocument/2006/relationships/image" Target="../media/image36.png"/><Relationship Id="rId41" Type="http://schemas.openxmlformats.org/officeDocument/2006/relationships/image" Target="../media/image48.png"/><Relationship Id="rId1" Type="http://schemas.openxmlformats.org/officeDocument/2006/relationships/customXml" Target="../../customXml/item7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24" Type="http://schemas.openxmlformats.org/officeDocument/2006/relationships/image" Target="../media/image31.png"/><Relationship Id="rId32" Type="http://schemas.openxmlformats.org/officeDocument/2006/relationships/image" Target="../media/image39.png"/><Relationship Id="rId37" Type="http://schemas.openxmlformats.org/officeDocument/2006/relationships/image" Target="../media/image44.png"/><Relationship Id="rId40" Type="http://schemas.openxmlformats.org/officeDocument/2006/relationships/image" Target="../media/image47.png"/><Relationship Id="rId5" Type="http://schemas.openxmlformats.org/officeDocument/2006/relationships/image" Target="../media/image13.png"/><Relationship Id="rId15" Type="http://schemas.openxmlformats.org/officeDocument/2006/relationships/image" Target="../media/image23.png"/><Relationship Id="rId23" Type="http://schemas.openxmlformats.org/officeDocument/2006/relationships/image" Target="../media/image30.jpeg"/><Relationship Id="rId28" Type="http://schemas.openxmlformats.org/officeDocument/2006/relationships/image" Target="../media/image35.jpeg"/><Relationship Id="rId36" Type="http://schemas.openxmlformats.org/officeDocument/2006/relationships/image" Target="../media/image43.png"/><Relationship Id="rId10" Type="http://schemas.openxmlformats.org/officeDocument/2006/relationships/image" Target="../media/image18.jpeg"/><Relationship Id="rId19" Type="http://schemas.openxmlformats.org/officeDocument/2006/relationships/image" Target="../media/image27.png"/><Relationship Id="rId31" Type="http://schemas.openxmlformats.org/officeDocument/2006/relationships/image" Target="../media/image3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Relationship Id="rId14" Type="http://schemas.openxmlformats.org/officeDocument/2006/relationships/image" Target="../media/image22.png"/><Relationship Id="rId22" Type="http://schemas.openxmlformats.org/officeDocument/2006/relationships/image" Target="../media/image29.png"/><Relationship Id="rId27" Type="http://schemas.openxmlformats.org/officeDocument/2006/relationships/image" Target="../media/image34.png"/><Relationship Id="rId30" Type="http://schemas.openxmlformats.org/officeDocument/2006/relationships/image" Target="../media/image37.png"/><Relationship Id="rId35" Type="http://schemas.openxmlformats.org/officeDocument/2006/relationships/image" Target="../media/image42.png"/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8.xml"/><Relationship Id="rId12" Type="http://schemas.openxmlformats.org/officeDocument/2006/relationships/image" Target="../media/image20.jpeg"/><Relationship Id="rId17" Type="http://schemas.openxmlformats.org/officeDocument/2006/relationships/image" Target="../media/image25.png"/><Relationship Id="rId25" Type="http://schemas.openxmlformats.org/officeDocument/2006/relationships/image" Target="../media/image32.jpeg"/><Relationship Id="rId33" Type="http://schemas.openxmlformats.org/officeDocument/2006/relationships/image" Target="../media/image40.png"/><Relationship Id="rId38" Type="http://schemas.openxmlformats.org/officeDocument/2006/relationships/image" Target="../media/image4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52.png"/><Relationship Id="rId2" Type="http://schemas.openxmlformats.org/officeDocument/2006/relationships/customXml" Target="../../customXml/item4.xml"/><Relationship Id="rId1" Type="http://schemas.openxmlformats.org/officeDocument/2006/relationships/customXml" Target="../../customXml/item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hyperlink" Target="https://tradingeconomics.com/switzerland/business-confidence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customXml" Target="../../customXml/item20.xml"/><Relationship Id="rId1" Type="http://schemas.openxmlformats.org/officeDocument/2006/relationships/customXml" Target="../../customXml/item10.xml"/><Relationship Id="rId4" Type="http://schemas.openxmlformats.org/officeDocument/2006/relationships/image" Target="../media/image5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customXml" Target="../../customXml/item8.xml"/><Relationship Id="rId1" Type="http://schemas.openxmlformats.org/officeDocument/2006/relationships/customXml" Target="../../customXml/item13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customXml" Target="../../customXml/item23.xml"/><Relationship Id="rId1" Type="http://schemas.openxmlformats.org/officeDocument/2006/relationships/customXml" Target="../../customXml/item1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emf"/><Relationship Id="rId3" Type="http://schemas.openxmlformats.org/officeDocument/2006/relationships/slideLayout" Target="../slideLayouts/slideLayout18.xml"/><Relationship Id="rId7" Type="http://schemas.openxmlformats.org/officeDocument/2006/relationships/image" Target="../media/image59.emf"/><Relationship Id="rId2" Type="http://schemas.openxmlformats.org/officeDocument/2006/relationships/customXml" Target="../../customXml/item5.xml"/><Relationship Id="rId1" Type="http://schemas.openxmlformats.org/officeDocument/2006/relationships/customXml" Target="../../customXml/item26.xml"/><Relationship Id="rId6" Type="http://schemas.openxmlformats.org/officeDocument/2006/relationships/hyperlink" Target="mailto:startup@unisg.ch" TargetMode="External"/><Relationship Id="rId5" Type="http://schemas.openxmlformats.org/officeDocument/2006/relationships/hyperlink" Target="mailto:marialuisa.fuchs@unisg.ch" TargetMode="External"/><Relationship Id="rId4" Type="http://schemas.openxmlformats.org/officeDocument/2006/relationships/hyperlink" Target="mailto:bernd.schneider@unisg.ch" TargetMode="External"/><Relationship Id="rId9" Type="http://schemas.openxmlformats.org/officeDocument/2006/relationships/image" Target="../media/image6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2B95E2-A6AE-4ABF-9447-908FC1D0A6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HSG Spin-Off Barometer 2023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DB5031-B047-44A7-A6FB-AA8067E939A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1027" y="3452115"/>
            <a:ext cx="4254540" cy="1027810"/>
          </a:xfrm>
        </p:spPr>
        <p:txBody>
          <a:bodyPr>
            <a:normAutofit/>
          </a:bodyPr>
          <a:lstStyle/>
          <a:p>
            <a:r>
              <a:rPr lang="en-US" b="1"/>
              <a:t>Demonstrating resilience in uncertain times. </a:t>
            </a:r>
          </a:p>
          <a:p>
            <a:endParaRPr lang="en-US"/>
          </a:p>
          <a:p>
            <a:r>
              <a:rPr lang="en-US"/>
              <a:t>Results of the annual survey among HSG Spin-Offs</a:t>
            </a:r>
            <a:endParaRPr lang="en-GB"/>
          </a:p>
        </p:txBody>
      </p:sp>
      <p:pic>
        <p:nvPicPr>
          <p:cNvPr id="8" name="Picture Placeholder 5">
            <a:extLst>
              <a:ext uri="{FF2B5EF4-FFF2-40B4-BE49-F238E27FC236}">
                <a16:creationId xmlns:a16="http://schemas.microsoft.com/office/drawing/2014/main" id="{C59D8699-A04E-654C-26C0-76B8C55B5125}"/>
              </a:ext>
            </a:extLst>
          </p:cNvPr>
          <p:cNvPicPr>
            <a:picLocks noGrp="1" noChangeAspect="1"/>
          </p:cNvPicPr>
          <p:nvPr>
            <p:ph type="pic" sz="quarter" idx="12"/>
            <p:custDataLst>
              <p:tags r:id="rId3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19" r="20119"/>
          <a:stretch/>
        </p:blipFill>
        <p:spPr>
          <a:xfrm>
            <a:off x="5752800" y="447950"/>
            <a:ext cx="3404886" cy="3798786"/>
          </a:xfrm>
        </p:spPr>
      </p:pic>
      <p:pic>
        <p:nvPicPr>
          <p:cNvPr id="4" name="Rectangle 10" descr="{&quot;templafy&quot;:{&quot;id&quot;:&quot;f2990ca3-7b5b-4ee8-9950-450e21b26fb9&quot;}}">
            <a:extLst>
              <a:ext uri="{FF2B5EF4-FFF2-40B4-BE49-F238E27FC236}">
                <a16:creationId xmlns:a16="http://schemas.microsoft.com/office/drawing/2014/main" id="{E68A56A3-9BA8-3DA1-F844-43389B4FDD1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23435"/>
          <a:stretch/>
        </p:blipFill>
        <p:spPr>
          <a:xfrm>
            <a:off x="737097" y="447950"/>
            <a:ext cx="2221200" cy="504411"/>
          </a:xfrm>
          <a:prstGeom prst="rect">
            <a:avLst/>
          </a:prstGeom>
        </p:spPr>
      </p:pic>
    </p:spTree>
    <p:custDataLst>
      <p:custData r:id="rId1"/>
      <p:custData r:id="rId2"/>
    </p:custDataLst>
    <p:extLst>
      <p:ext uri="{BB962C8B-B14F-4D97-AF65-F5344CB8AC3E}">
        <p14:creationId xmlns:p14="http://schemas.microsoft.com/office/powerpoint/2010/main" val="2065592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platzhalter 3" descr="Ein Bild, das Treppe, Im Haus, Decke, Geländer enthält.&#10;&#10;Automatisch generierte Beschreibung">
            <a:extLst>
              <a:ext uri="{FF2B5EF4-FFF2-40B4-BE49-F238E27FC236}">
                <a16:creationId xmlns:a16="http://schemas.microsoft.com/office/drawing/2014/main" id="{F4805558-3902-AC19-6435-259A9350340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>
            <a:fillRect/>
          </a:stretch>
        </p:blipFill>
        <p:spPr/>
      </p:pic>
      <p:sp>
        <p:nvSpPr>
          <p:cNvPr id="5" name="Title 14">
            <a:extLst>
              <a:ext uri="{FF2B5EF4-FFF2-40B4-BE49-F238E27FC236}">
                <a16:creationId xmlns:a16="http://schemas.microsoft.com/office/drawing/2014/main" id="{8220C82F-9575-6295-C7F1-2D4E02DBBAB0}"/>
              </a:ext>
            </a:extLst>
          </p:cNvPr>
          <p:cNvSpPr txBox="1">
            <a:spLocks/>
          </p:cNvSpPr>
          <p:nvPr/>
        </p:nvSpPr>
        <p:spPr>
          <a:xfrm>
            <a:off x="840739" y="1107758"/>
            <a:ext cx="6085841" cy="609662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>
                <a:solidFill>
                  <a:schemeClr val="bg1"/>
                </a:solidFill>
                <a:latin typeface="Gill Sans Nova Light" panose="020B0302020104020203" pitchFamily="34" charset="0"/>
              </a:rPr>
              <a:t>Markets may </a:t>
            </a:r>
            <a:r>
              <a:rPr lang="en-GB">
                <a:latin typeface="Gill Sans Nova Light" panose="020B0302020104020203" pitchFamily="34" charset="0"/>
              </a:rPr>
              <a:t>go</a:t>
            </a:r>
            <a:r>
              <a:rPr lang="en-GB">
                <a:solidFill>
                  <a:schemeClr val="bg1"/>
                </a:solidFill>
                <a:latin typeface="Gill Sans Nova Light" panose="020B0302020104020203" pitchFamily="34" charset="0"/>
              </a:rPr>
              <a:t> up, and markets </a:t>
            </a:r>
            <a:r>
              <a:rPr lang="en-GB">
                <a:latin typeface="Gill Sans Nova Light" panose="020B0302020104020203" pitchFamily="34" charset="0"/>
              </a:rPr>
              <a:t>may go down.</a:t>
            </a:r>
          </a:p>
          <a:p>
            <a:endParaRPr lang="en-GB">
              <a:solidFill>
                <a:schemeClr val="bg1"/>
              </a:solidFill>
              <a:latin typeface="Gill Sans Nova Light" panose="020B0302020104020203" pitchFamily="34" charset="0"/>
            </a:endParaRPr>
          </a:p>
          <a:p>
            <a:r>
              <a:rPr lang="en-GB">
                <a:solidFill>
                  <a:schemeClr val="bg1"/>
                </a:solidFill>
                <a:latin typeface="Gill Sans Nova Light" panose="020B0302020104020203" pitchFamily="34" charset="0"/>
              </a:rPr>
              <a:t>But resilience is </a:t>
            </a:r>
            <a:r>
              <a:rPr lang="en-GB">
                <a:latin typeface="Gill Sans Nova Light" panose="020B0302020104020203" pitchFamily="34" charset="0"/>
              </a:rPr>
              <a:t>there to separate</a:t>
            </a:r>
            <a:r>
              <a:rPr lang="en-GB">
                <a:solidFill>
                  <a:schemeClr val="bg1"/>
                </a:solidFill>
                <a:latin typeface="Gill Sans Nova Light" panose="020B0302020104020203" pitchFamily="34" charset="0"/>
              </a:rPr>
              <a:t> those that stay and those that do not. </a:t>
            </a:r>
          </a:p>
        </p:txBody>
      </p:sp>
    </p:spTree>
    <p:extLst>
      <p:ext uri="{BB962C8B-B14F-4D97-AF65-F5344CB8AC3E}">
        <p14:creationId xmlns:p14="http://schemas.microsoft.com/office/powerpoint/2010/main" val="12254329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0B072412-4031-4628-B083-F3156B07E22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58775" y="1276350"/>
            <a:ext cx="5215307" cy="32035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200"/>
              <a:t>In the ever-changing entrepreneurial landscape, resilience has emerged as a critical success factor, especially in the face of unprecedented challenges and uncertainties. </a:t>
            </a:r>
          </a:p>
          <a:p>
            <a:pPr marL="0" indent="0">
              <a:buNone/>
            </a:pPr>
            <a:r>
              <a:rPr lang="en-US" sz="1200"/>
              <a:t>With increasing global crises, geopolitical tensions, rapid technological advancements and socio-economic shifts, the resilience of start-ups and scale-ups is being put to the test.</a:t>
            </a:r>
          </a:p>
          <a:p>
            <a:pPr marL="0" indent="0">
              <a:buNone/>
            </a:pPr>
            <a:r>
              <a:rPr lang="en-US" sz="1200"/>
              <a:t>This year's HSG Spin-Off Barometer focuses on resilience and examines how the start-ups and scale-ups surveyed have not only weathered storms but also thrived in the midst of adversity. </a:t>
            </a:r>
          </a:p>
          <a:p>
            <a:pPr marL="0" indent="0">
              <a:buNone/>
            </a:pPr>
            <a:r>
              <a:rPr lang="en-US" sz="1200"/>
              <a:t>Through proactive strategies, dynamic responses and an unwavering commitment to their vision, HSG Spin-Offs embody the resilience needed to overcome obstacles and seize opportunities in an uncertain world.</a:t>
            </a:r>
          </a:p>
          <a:p>
            <a:pPr marL="0" indent="0">
              <a:buNone/>
            </a:pPr>
            <a:r>
              <a:rPr lang="en-US" sz="1200"/>
              <a:t>The spin-offs surveyed demonstrate a </a:t>
            </a:r>
            <a:r>
              <a:rPr lang="en-US" sz="1200" b="1"/>
              <a:t>global presence and cross-sector innovation</a:t>
            </a:r>
            <a:r>
              <a:rPr lang="en-US" sz="1200"/>
              <a:t>, have identified resilience as a </a:t>
            </a:r>
            <a:r>
              <a:rPr lang="en-US" sz="1200" b="1"/>
              <a:t>key characteristic for their success in uncertain times</a:t>
            </a:r>
            <a:r>
              <a:rPr lang="en-US" sz="1200"/>
              <a:t> and have an </a:t>
            </a:r>
            <a:r>
              <a:rPr lang="en-US" sz="1200" b="1"/>
              <a:t>optimistic business outlook </a:t>
            </a:r>
            <a:r>
              <a:rPr lang="en-US" sz="1200"/>
              <a:t>despite economic challenges.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DDD175-4963-478B-AD53-CD696C2A547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559FC98-AF75-4A00-A03C-DF9FEBF6BCB9}" type="slidenum">
              <a:rPr lang="en-GB" smtClean="0"/>
              <a:pPr/>
              <a:t>3</a:t>
            </a:fld>
            <a:endParaRPr lang="en-GB"/>
          </a:p>
        </p:txBody>
      </p:sp>
      <p:sp>
        <p:nvSpPr>
          <p:cNvPr id="4" name="Title 14">
            <a:extLst>
              <a:ext uri="{FF2B5EF4-FFF2-40B4-BE49-F238E27FC236}">
                <a16:creationId xmlns:a16="http://schemas.microsoft.com/office/drawing/2014/main" id="{B4CDCF65-16E7-6240-A366-7234EFD086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6099" y="376238"/>
            <a:ext cx="4021029" cy="609662"/>
          </a:xfrm>
        </p:spPr>
        <p:txBody>
          <a:bodyPr/>
          <a:lstStyle/>
          <a:p>
            <a:r>
              <a:rPr lang="en-GB" sz="2400"/>
              <a:t>Demonstrating resilience.</a:t>
            </a:r>
          </a:p>
        </p:txBody>
      </p:sp>
      <p:pic>
        <p:nvPicPr>
          <p:cNvPr id="2" name="Picture 83" descr="A picture containing icon&#10;&#10;Description automatically generated">
            <a:extLst>
              <a:ext uri="{FF2B5EF4-FFF2-40B4-BE49-F238E27FC236}">
                <a16:creationId xmlns:a16="http://schemas.microsoft.com/office/drawing/2014/main" id="{DB0ACA9B-E75A-6C79-4298-4172E0D8F1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070" y="62719"/>
            <a:ext cx="1003308" cy="1114069"/>
          </a:xfrm>
          <a:prstGeom prst="rect">
            <a:avLst/>
          </a:prstGeom>
        </p:spPr>
      </p:pic>
    </p:spTree>
    <p:custDataLst>
      <p:custData r:id="rId1"/>
      <p:custData r:id="rId2"/>
    </p:custDataLst>
    <p:extLst>
      <p:ext uri="{BB962C8B-B14F-4D97-AF65-F5344CB8AC3E}">
        <p14:creationId xmlns:p14="http://schemas.microsoft.com/office/powerpoint/2010/main" val="19021894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F2CECFA1-4912-44EB-8121-F49C3215A8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5" y="376238"/>
            <a:ext cx="8426450" cy="373062"/>
          </a:xfrm>
        </p:spPr>
        <p:txBody>
          <a:bodyPr/>
          <a:lstStyle/>
          <a:p>
            <a:r>
              <a:rPr lang="en-GB"/>
              <a:t>Introduction to the HSG Spin-Off Barometer 2023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8B2A2F49-5E69-4244-8BC3-8D365A0A85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775" y="1276350"/>
            <a:ext cx="8426450" cy="3203575"/>
          </a:xfrm>
        </p:spPr>
        <p:txBody>
          <a:bodyPr>
            <a:normAutofit lnSpcReduction="10000"/>
          </a:bodyPr>
          <a:lstStyle/>
          <a:p>
            <a:r>
              <a:rPr lang="en-US" err="1"/>
              <a:t>Startup@HSG</a:t>
            </a:r>
            <a:r>
              <a:rPr lang="en-US"/>
              <a:t> is part of the </a:t>
            </a:r>
            <a:r>
              <a:rPr lang="en-US" err="1"/>
              <a:t>Prorectorate</a:t>
            </a:r>
            <a:r>
              <a:rPr lang="en-US"/>
              <a:t> for Innovation &amp; Quality (PIQ) and promotes the entrepreneurial community at the University of </a:t>
            </a:r>
            <a:r>
              <a:rPr lang="en-US" err="1"/>
              <a:t>St.Gallen</a:t>
            </a:r>
            <a:r>
              <a:rPr lang="en-US"/>
              <a:t>. It is the first contact point for (aspiring) entrepreneurs.</a:t>
            </a:r>
          </a:p>
          <a:p>
            <a:r>
              <a:rPr lang="en-US"/>
              <a:t>As part of our activities, we have been awarding the spin-off label since 2017 and it is currently held by 145 start-ups (“HSG </a:t>
            </a:r>
            <a:r>
              <a:rPr lang="en-US" err="1"/>
              <a:t>SpinOffs</a:t>
            </a:r>
            <a:r>
              <a:rPr lang="en-US"/>
              <a:t>”). Throughout the whole year, we accept applications from high-potential founders and startups that fulfill the HSG Spin-Off selection criteria:</a:t>
            </a:r>
          </a:p>
          <a:p>
            <a:endParaRPr lang="en-US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/>
              <a:t>HSG Origin</a:t>
            </a:r>
            <a:r>
              <a:rPr lang="en-US"/>
              <a:t>: The product/service and at least one co-founder have an HSG background.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/>
              <a:t>Innovation &amp; Sustainability</a:t>
            </a:r>
            <a:r>
              <a:rPr lang="en-US"/>
              <a:t>: The product/service is innovative and sustainable.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/>
              <a:t>Founder team</a:t>
            </a:r>
            <a:r>
              <a:rPr lang="en-US"/>
              <a:t>: The founder demonstrate a strong entrepreneurial mindset and </a:t>
            </a:r>
            <a:r>
              <a:rPr lang="en-US" err="1"/>
              <a:t>behaviour</a:t>
            </a:r>
            <a:r>
              <a:rPr lang="en-US"/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/>
              <a:t>Activity</a:t>
            </a:r>
            <a:r>
              <a:rPr lang="en-US"/>
              <a:t>: The company or startup is active for at least 12 months.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/>
              <a:t>Scalability</a:t>
            </a:r>
            <a:r>
              <a:rPr lang="en-US"/>
              <a:t>: The business model shows strong growth potential.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/>
              <a:t>Benefit for Switzerland</a:t>
            </a:r>
            <a:r>
              <a:rPr lang="en-US"/>
              <a:t>: The Swiss economy is likely to benefit if the company is successful.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/>
          </a:p>
          <a:p>
            <a:r>
              <a:rPr lang="en-US"/>
              <a:t>Each year, we conduct the HSG Spin-Off Barometer, i.e., a comprehensive survey among all HSG Spin-Offs, to track trends and developments in the HSG Startup Ecosystem. </a:t>
            </a:r>
          </a:p>
          <a:p>
            <a:endParaRPr lang="en-US"/>
          </a:p>
          <a:p>
            <a:r>
              <a:rPr lang="en-US"/>
              <a:t>For 2023, among many other topics, we focus on resilience as the guiding theme and how external shocks are impacting the business activities of HSG </a:t>
            </a:r>
            <a:r>
              <a:rPr lang="en-US" err="1"/>
              <a:t>SpinOffs</a:t>
            </a:r>
            <a:r>
              <a:rPr lang="en-US"/>
              <a:t>.</a:t>
            </a:r>
            <a:endParaRPr lang="en-GB"/>
          </a:p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2F1223-F45B-4A48-86A1-8B4AAE68E0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70473" y="4767263"/>
            <a:ext cx="214752" cy="273844"/>
          </a:xfrm>
        </p:spPr>
        <p:txBody>
          <a:bodyPr/>
          <a:lstStyle/>
          <a:p>
            <a:fld id="{7559FC98-AF75-4A00-A03C-DF9FEBF6BCB9}" type="slidenum">
              <a:rPr lang="en-GB" smtClean="0"/>
              <a:pPr/>
              <a:t>4</a:t>
            </a:fld>
            <a:endParaRPr lang="en-GB"/>
          </a:p>
        </p:txBody>
      </p:sp>
      <p:sp>
        <p:nvSpPr>
          <p:cNvPr id="2" name="Content Placeholder 15">
            <a:extLst>
              <a:ext uri="{FF2B5EF4-FFF2-40B4-BE49-F238E27FC236}">
                <a16:creationId xmlns:a16="http://schemas.microsoft.com/office/drawing/2014/main" id="{16EB26B2-5000-6F9B-D3C7-87E2F37EE9BC}"/>
              </a:ext>
            </a:extLst>
          </p:cNvPr>
          <p:cNvSpPr txBox="1">
            <a:spLocks/>
          </p:cNvSpPr>
          <p:nvPr/>
        </p:nvSpPr>
        <p:spPr>
          <a:xfrm>
            <a:off x="358775" y="857251"/>
            <a:ext cx="8426450" cy="2349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rial" panose="020B0604020202020204" pitchFamily="34" charset="0"/>
              <a:buChar char="‒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SzPct val="110000"/>
              <a:buFont typeface="Arial" panose="020B0604020202020204" pitchFamily="34" charset="0"/>
              <a:buChar char="◦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SzPct val="110000"/>
              <a:buFont typeface="Arial" panose="020B0604020202020204" pitchFamily="34" charset="0"/>
              <a:buChar char="◦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SzPct val="110000"/>
              <a:buFont typeface="Arial" panose="020B0604020202020204" pitchFamily="34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SzPct val="110000"/>
              <a:buFont typeface="Arial" panose="020B0604020202020204" pitchFamily="34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SzPct val="110000"/>
              <a:buFont typeface="Arial" panose="020B0604020202020204" pitchFamily="34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SzPct val="110000"/>
              <a:buFont typeface="Arial" panose="020B0604020202020204" pitchFamily="34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accent1"/>
                </a:solidFill>
              </a:rPr>
              <a:t>Building and promoting the entrepreneurial community at the University of St.Gallen</a:t>
            </a:r>
            <a:endParaRPr lang="en-GB">
              <a:solidFill>
                <a:schemeClr val="accent1"/>
              </a:solidFill>
            </a:endParaRPr>
          </a:p>
        </p:txBody>
      </p:sp>
    </p:spTree>
    <p:custDataLst>
      <p:custData r:id="rId1"/>
      <p:custData r:id="rId2"/>
    </p:custDataLst>
    <p:extLst>
      <p:ext uri="{BB962C8B-B14F-4D97-AF65-F5344CB8AC3E}">
        <p14:creationId xmlns:p14="http://schemas.microsoft.com/office/powerpoint/2010/main" val="11552080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F2CECFA1-4912-44EB-8121-F49C3215A8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5" y="376238"/>
            <a:ext cx="8426450" cy="373062"/>
          </a:xfrm>
        </p:spPr>
        <p:txBody>
          <a:bodyPr/>
          <a:lstStyle/>
          <a:p>
            <a:r>
              <a:rPr lang="en-GB"/>
              <a:t>HSG Spin-Offs are headquartered all around the globe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8B2A2F49-5E69-4244-8BC3-8D365A0A85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775" y="3493032"/>
            <a:ext cx="8426450" cy="962025"/>
          </a:xfrm>
        </p:spPr>
        <p:txBody>
          <a:bodyPr>
            <a:normAutofit/>
          </a:bodyPr>
          <a:lstStyle/>
          <a:p>
            <a:r>
              <a:rPr lang="en-US"/>
              <a:t>All HSG Spin-Offs have established their headquarters or a main administrative office in Switzerland (91.9%), Germany (35.1%), Austria (5.4%) or two of them </a:t>
            </a:r>
            <a:r>
              <a:rPr lang="en-US" sz="900"/>
              <a:t>(percentages therefore add up to more than 100%)</a:t>
            </a:r>
            <a:r>
              <a:rPr lang="en-US"/>
              <a:t>. </a:t>
            </a:r>
          </a:p>
          <a:p>
            <a:r>
              <a:rPr lang="en-US"/>
              <a:t>The DACH- region is also their main area of operation. 11% of HSG Spin-Offs, especially those that show higher levels of maturity and venture size, are active on an international level of business operations that expands the DACH-region and also the boundaries of the European context.</a:t>
            </a:r>
          </a:p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2F1223-F45B-4A48-86A1-8B4AAE68E0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70473" y="4767263"/>
            <a:ext cx="214752" cy="273844"/>
          </a:xfrm>
        </p:spPr>
        <p:txBody>
          <a:bodyPr/>
          <a:lstStyle/>
          <a:p>
            <a:fld id="{7559FC98-AF75-4A00-A03C-DF9FEBF6BCB9}" type="slidenum">
              <a:rPr lang="en-GB" smtClean="0"/>
              <a:pPr/>
              <a:t>5</a:t>
            </a:fld>
            <a:endParaRPr lang="en-GB"/>
          </a:p>
        </p:txBody>
      </p:sp>
      <p:sp>
        <p:nvSpPr>
          <p:cNvPr id="2" name="Content Placeholder 15">
            <a:extLst>
              <a:ext uri="{FF2B5EF4-FFF2-40B4-BE49-F238E27FC236}">
                <a16:creationId xmlns:a16="http://schemas.microsoft.com/office/drawing/2014/main" id="{16EB26B2-5000-6F9B-D3C7-87E2F37EE9BC}"/>
              </a:ext>
            </a:extLst>
          </p:cNvPr>
          <p:cNvSpPr txBox="1">
            <a:spLocks/>
          </p:cNvSpPr>
          <p:nvPr/>
        </p:nvSpPr>
        <p:spPr>
          <a:xfrm>
            <a:off x="358775" y="857251"/>
            <a:ext cx="8426450" cy="2349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rial" panose="020B0604020202020204" pitchFamily="34" charset="0"/>
              <a:buChar char="‒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SzPct val="110000"/>
              <a:buFont typeface="Arial" panose="020B0604020202020204" pitchFamily="34" charset="0"/>
              <a:buChar char="◦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SzPct val="110000"/>
              <a:buFont typeface="Arial" panose="020B0604020202020204" pitchFamily="34" charset="0"/>
              <a:buChar char="◦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SzPct val="110000"/>
              <a:buFont typeface="Arial" panose="020B0604020202020204" pitchFamily="34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SzPct val="110000"/>
              <a:buFont typeface="Arial" panose="020B0604020202020204" pitchFamily="34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SzPct val="110000"/>
              <a:buFont typeface="Arial" panose="020B0604020202020204" pitchFamily="34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SzPct val="110000"/>
              <a:buFont typeface="Arial" panose="020B0604020202020204" pitchFamily="34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accent1"/>
                </a:solidFill>
              </a:rPr>
              <a:t>The HSG Spin-Off community reaches far beyond Switzerland and the DACH region and, thereby, reflects its international impact.</a:t>
            </a:r>
            <a:endParaRPr lang="en-GB">
              <a:solidFill>
                <a:schemeClr val="accent1"/>
              </a:solidFill>
            </a:endParaRPr>
          </a:p>
        </p:txBody>
      </p:sp>
      <p:grpSp>
        <p:nvGrpSpPr>
          <p:cNvPr id="3" name="Group 10">
            <a:extLst>
              <a:ext uri="{FF2B5EF4-FFF2-40B4-BE49-F238E27FC236}">
                <a16:creationId xmlns:a16="http://schemas.microsoft.com/office/drawing/2014/main" id="{86047872-EFEB-3622-6CD8-D8756E2A2C52}"/>
              </a:ext>
            </a:extLst>
          </p:cNvPr>
          <p:cNvGrpSpPr/>
          <p:nvPr/>
        </p:nvGrpSpPr>
        <p:grpSpPr>
          <a:xfrm>
            <a:off x="358775" y="1260338"/>
            <a:ext cx="3550369" cy="1948670"/>
            <a:chOff x="-273787" y="1649924"/>
            <a:chExt cx="4733825" cy="2598226"/>
          </a:xfrm>
        </p:grpSpPr>
        <p:pic>
          <p:nvPicPr>
            <p:cNvPr id="4" name="Picture 9">
              <a:extLst>
                <a:ext uri="{FF2B5EF4-FFF2-40B4-BE49-F238E27FC236}">
                  <a16:creationId xmlns:a16="http://schemas.microsoft.com/office/drawing/2014/main" id="{0B64D7B2-46B7-30AD-6003-573EDBE4021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45746" t="52395" r="32575" b="25498"/>
            <a:stretch/>
          </p:blipFill>
          <p:spPr>
            <a:xfrm>
              <a:off x="-273787" y="1649924"/>
              <a:ext cx="4733825" cy="2598226"/>
            </a:xfrm>
            <a:prstGeom prst="rect">
              <a:avLst/>
            </a:prstGeom>
          </p:spPr>
        </p:pic>
        <p:sp>
          <p:nvSpPr>
            <p:cNvPr id="5" name="Inhaltsplatzhalter 7">
              <a:extLst>
                <a:ext uri="{FF2B5EF4-FFF2-40B4-BE49-F238E27FC236}">
                  <a16:creationId xmlns:a16="http://schemas.microsoft.com/office/drawing/2014/main" id="{7EB07FB0-83F6-3AB8-592F-13C9FEE98B2F}"/>
                </a:ext>
              </a:extLst>
            </p:cNvPr>
            <p:cNvSpPr txBox="1">
              <a:spLocks/>
            </p:cNvSpPr>
            <p:nvPr/>
          </p:nvSpPr>
          <p:spPr>
            <a:xfrm>
              <a:off x="1401454" y="3725051"/>
              <a:ext cx="482591" cy="223224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457200" indent="-457200" algn="l" defTabSz="914400" rtl="0" eaLnBrk="1" latinLnBrk="0" hangingPunct="1">
                <a:spcBef>
                  <a:spcPct val="20000"/>
                </a:spcBef>
                <a:buFont typeface="+mj-lt"/>
                <a:buAutoNum type="arabicPeriod"/>
                <a:defRPr sz="2000" kern="1200">
                  <a:solidFill>
                    <a:schemeClr val="tx1"/>
                  </a:solidFill>
                  <a:latin typeface="Akkurat Pro" panose="02000503030000020004" pitchFamily="50" charset="0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600" kern="1200">
                  <a:solidFill>
                    <a:schemeClr val="tx1"/>
                  </a:solidFill>
                  <a:latin typeface="Akkurat Pro" panose="02000503030000020004" pitchFamily="50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Akkurat Pro" panose="02000503030000020004" pitchFamily="50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1050">
                  <a:solidFill>
                    <a:schemeClr val="bg1"/>
                  </a:solidFill>
                </a:rPr>
                <a:t>91.1%</a:t>
              </a:r>
              <a:endParaRPr lang="en-US" sz="788">
                <a:solidFill>
                  <a:schemeClr val="bg1"/>
                </a:solidFill>
              </a:endParaRPr>
            </a:p>
          </p:txBody>
        </p:sp>
        <p:sp>
          <p:nvSpPr>
            <p:cNvPr id="7" name="Inhaltsplatzhalter 7">
              <a:extLst>
                <a:ext uri="{FF2B5EF4-FFF2-40B4-BE49-F238E27FC236}">
                  <a16:creationId xmlns:a16="http://schemas.microsoft.com/office/drawing/2014/main" id="{B021A158-978E-21BD-A4E6-F80DBE5F42A1}"/>
                </a:ext>
              </a:extLst>
            </p:cNvPr>
            <p:cNvSpPr txBox="1">
              <a:spLocks/>
            </p:cNvSpPr>
            <p:nvPr/>
          </p:nvSpPr>
          <p:spPr>
            <a:xfrm>
              <a:off x="2637727" y="3660479"/>
              <a:ext cx="370904" cy="223224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457200" indent="-457200" algn="l" defTabSz="914400" rtl="0" eaLnBrk="1" latinLnBrk="0" hangingPunct="1">
                <a:spcBef>
                  <a:spcPct val="20000"/>
                </a:spcBef>
                <a:buFont typeface="+mj-lt"/>
                <a:buAutoNum type="arabicPeriod"/>
                <a:defRPr sz="2000" kern="1200">
                  <a:solidFill>
                    <a:schemeClr val="tx1"/>
                  </a:solidFill>
                  <a:latin typeface="Akkurat Pro" panose="02000503030000020004" pitchFamily="50" charset="0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600" kern="1200">
                  <a:solidFill>
                    <a:schemeClr val="tx1"/>
                  </a:solidFill>
                  <a:latin typeface="Akkurat Pro" panose="02000503030000020004" pitchFamily="50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Akkurat Pro" panose="02000503030000020004" pitchFamily="50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1050"/>
                <a:t>5.4%</a:t>
              </a:r>
              <a:endParaRPr lang="en-US" sz="788"/>
            </a:p>
          </p:txBody>
        </p:sp>
        <p:sp>
          <p:nvSpPr>
            <p:cNvPr id="8" name="Inhaltsplatzhalter 7">
              <a:extLst>
                <a:ext uri="{FF2B5EF4-FFF2-40B4-BE49-F238E27FC236}">
                  <a16:creationId xmlns:a16="http://schemas.microsoft.com/office/drawing/2014/main" id="{F5F604B2-A061-0E4F-A594-3A73C305B50E}"/>
                </a:ext>
              </a:extLst>
            </p:cNvPr>
            <p:cNvSpPr txBox="1">
              <a:spLocks/>
            </p:cNvSpPr>
            <p:nvPr/>
          </p:nvSpPr>
          <p:spPr>
            <a:xfrm>
              <a:off x="1884045" y="2699813"/>
              <a:ext cx="508571" cy="223224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457200" indent="-457200" algn="l" defTabSz="914400" rtl="0" eaLnBrk="1" latinLnBrk="0" hangingPunct="1">
                <a:spcBef>
                  <a:spcPct val="20000"/>
                </a:spcBef>
                <a:buFont typeface="+mj-lt"/>
                <a:buAutoNum type="arabicPeriod"/>
                <a:defRPr sz="2000" kern="1200">
                  <a:solidFill>
                    <a:schemeClr val="tx1"/>
                  </a:solidFill>
                  <a:latin typeface="Akkurat Pro" panose="02000503030000020004" pitchFamily="50" charset="0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600" kern="1200">
                  <a:solidFill>
                    <a:schemeClr val="tx1"/>
                  </a:solidFill>
                  <a:latin typeface="Akkurat Pro" panose="02000503030000020004" pitchFamily="50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Akkurat Pro" panose="02000503030000020004" pitchFamily="50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1050"/>
                <a:t>35.1%</a:t>
              </a:r>
              <a:endParaRPr lang="en-US" sz="788"/>
            </a:p>
          </p:txBody>
        </p:sp>
      </p:grpSp>
      <p:pic>
        <p:nvPicPr>
          <p:cNvPr id="10" name="Grafik 9">
            <a:extLst>
              <a:ext uri="{FF2B5EF4-FFF2-40B4-BE49-F238E27FC236}">
                <a16:creationId xmlns:a16="http://schemas.microsoft.com/office/drawing/2014/main" id="{86DFABF6-A88E-2E79-0999-E04919BC6D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05848" y="1228588"/>
            <a:ext cx="4572001" cy="1845656"/>
          </a:xfrm>
          <a:prstGeom prst="rect">
            <a:avLst/>
          </a:prstGeom>
        </p:spPr>
      </p:pic>
      <p:sp>
        <p:nvSpPr>
          <p:cNvPr id="11" name="Content Placeholder 15">
            <a:extLst>
              <a:ext uri="{FF2B5EF4-FFF2-40B4-BE49-F238E27FC236}">
                <a16:creationId xmlns:a16="http://schemas.microsoft.com/office/drawing/2014/main" id="{2C40472D-5146-E5E5-D3AD-49F6A41A14AD}"/>
              </a:ext>
            </a:extLst>
          </p:cNvPr>
          <p:cNvSpPr txBox="1">
            <a:spLocks/>
          </p:cNvSpPr>
          <p:nvPr/>
        </p:nvSpPr>
        <p:spPr>
          <a:xfrm>
            <a:off x="4180606" y="3079950"/>
            <a:ext cx="5103094" cy="17978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rial" panose="020B0604020202020204" pitchFamily="34" charset="0"/>
              <a:buChar char="‒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SzPct val="110000"/>
              <a:buFont typeface="Arial" panose="020B0604020202020204" pitchFamily="34" charset="0"/>
              <a:buChar char="◦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SzPct val="110000"/>
              <a:buFont typeface="Arial" panose="020B0604020202020204" pitchFamily="34" charset="0"/>
              <a:buChar char="◦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SzPct val="110000"/>
              <a:buFont typeface="Arial" panose="020B0604020202020204" pitchFamily="34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SzPct val="110000"/>
              <a:buFont typeface="Arial" panose="020B0604020202020204" pitchFamily="34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SzPct val="110000"/>
              <a:buFont typeface="Arial" panose="020B0604020202020204" pitchFamily="34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SzPct val="110000"/>
              <a:buFont typeface="Arial" panose="020B0604020202020204" pitchFamily="34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b="1"/>
              <a:t>Geographical areas of business operation of HSG </a:t>
            </a:r>
            <a:r>
              <a:rPr lang="en-US" sz="900" b="1" err="1"/>
              <a:t>SpinOffs</a:t>
            </a:r>
            <a:r>
              <a:rPr lang="en-US" sz="900" b="1"/>
              <a:t> - 2024</a:t>
            </a:r>
          </a:p>
          <a:p>
            <a:endParaRPr lang="en-GB"/>
          </a:p>
        </p:txBody>
      </p:sp>
    </p:spTree>
    <p:custDataLst>
      <p:custData r:id="rId1"/>
      <p:custData r:id="rId2"/>
    </p:custDataLst>
    <p:extLst>
      <p:ext uri="{BB962C8B-B14F-4D97-AF65-F5344CB8AC3E}">
        <p14:creationId xmlns:p14="http://schemas.microsoft.com/office/powerpoint/2010/main" val="11208215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F2CECFA1-4912-44EB-8121-F49C3215A8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5" y="376238"/>
            <a:ext cx="8426450" cy="373062"/>
          </a:xfrm>
        </p:spPr>
        <p:txBody>
          <a:bodyPr/>
          <a:lstStyle/>
          <a:p>
            <a:r>
              <a:rPr lang="en-GB"/>
              <a:t>HSG Spin-Offs are active in a broad spectrum of industries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2F1223-F45B-4A48-86A1-8B4AAE68E0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70473" y="4767263"/>
            <a:ext cx="214752" cy="273844"/>
          </a:xfrm>
        </p:spPr>
        <p:txBody>
          <a:bodyPr/>
          <a:lstStyle/>
          <a:p>
            <a:fld id="{7559FC98-AF75-4A00-A03C-DF9FEBF6BCB9}" type="slidenum">
              <a:rPr lang="en-GB" smtClean="0"/>
              <a:pPr/>
              <a:t>6</a:t>
            </a:fld>
            <a:endParaRPr lang="en-GB"/>
          </a:p>
        </p:txBody>
      </p:sp>
      <p:sp>
        <p:nvSpPr>
          <p:cNvPr id="2" name="Content Placeholder 15">
            <a:extLst>
              <a:ext uri="{FF2B5EF4-FFF2-40B4-BE49-F238E27FC236}">
                <a16:creationId xmlns:a16="http://schemas.microsoft.com/office/drawing/2014/main" id="{16EB26B2-5000-6F9B-D3C7-87E2F37EE9BC}"/>
              </a:ext>
            </a:extLst>
          </p:cNvPr>
          <p:cNvSpPr txBox="1">
            <a:spLocks/>
          </p:cNvSpPr>
          <p:nvPr/>
        </p:nvSpPr>
        <p:spPr>
          <a:xfrm>
            <a:off x="358775" y="857251"/>
            <a:ext cx="8426450" cy="2349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rial" panose="020B0604020202020204" pitchFamily="34" charset="0"/>
              <a:buChar char="‒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SzPct val="110000"/>
              <a:buFont typeface="Arial" panose="020B0604020202020204" pitchFamily="34" charset="0"/>
              <a:buChar char="◦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SzPct val="110000"/>
              <a:buFont typeface="Arial" panose="020B0604020202020204" pitchFamily="34" charset="0"/>
              <a:buChar char="◦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SzPct val="110000"/>
              <a:buFont typeface="Arial" panose="020B0604020202020204" pitchFamily="34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SzPct val="110000"/>
              <a:buFont typeface="Arial" panose="020B0604020202020204" pitchFamily="34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SzPct val="110000"/>
              <a:buFont typeface="Arial" panose="020B0604020202020204" pitchFamily="34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SzPct val="110000"/>
              <a:buFont typeface="Arial" panose="020B0604020202020204" pitchFamily="34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accent1"/>
                </a:solidFill>
              </a:rPr>
              <a:t>Within this broad spectrum, the largest proportion of HSG Spin-Offs is operating in technology-driven business segments.</a:t>
            </a:r>
            <a:endParaRPr lang="en-GB">
              <a:solidFill>
                <a:schemeClr val="accent1"/>
              </a:solidFill>
            </a:endParaRP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79618369-FDC6-EE91-C085-38A69D83497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3762" t="12466"/>
          <a:stretch/>
        </p:blipFill>
        <p:spPr>
          <a:xfrm>
            <a:off x="5722620" y="1578442"/>
            <a:ext cx="2847853" cy="252719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F88A4CA7-5C75-A18D-65C8-E7B2F038E06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" r="46752" b="12465"/>
          <a:stretch/>
        </p:blipFill>
        <p:spPr>
          <a:xfrm>
            <a:off x="5472297" y="1380821"/>
            <a:ext cx="3279641" cy="252719"/>
          </a:xfrm>
          <a:prstGeom prst="rect">
            <a:avLst/>
          </a:prstGeom>
        </p:spPr>
      </p:pic>
      <p:sp>
        <p:nvSpPr>
          <p:cNvPr id="11" name="Content Placeholder 15">
            <a:extLst>
              <a:ext uri="{FF2B5EF4-FFF2-40B4-BE49-F238E27FC236}">
                <a16:creationId xmlns:a16="http://schemas.microsoft.com/office/drawing/2014/main" id="{4AAAD51E-BD2D-202A-8474-2785E1DB8E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775" y="1276350"/>
            <a:ext cx="4441825" cy="3136219"/>
          </a:xfrm>
        </p:spPr>
        <p:txBody>
          <a:bodyPr>
            <a:normAutofit/>
          </a:bodyPr>
          <a:lstStyle/>
          <a:p>
            <a:r>
              <a:rPr lang="de-DE" b="1"/>
              <a:t>37.8% </a:t>
            </a:r>
            <a:r>
              <a:rPr lang="de-DE" err="1"/>
              <a:t>of</a:t>
            </a:r>
            <a:r>
              <a:rPr lang="de-DE"/>
              <a:t> all </a:t>
            </a:r>
            <a:r>
              <a:rPr lang="de-DE" err="1"/>
              <a:t>ventures</a:t>
            </a:r>
            <a:r>
              <a:rPr lang="de-DE"/>
              <a:t> </a:t>
            </a:r>
            <a:r>
              <a:rPr lang="de-DE" err="1"/>
              <a:t>surveyed</a:t>
            </a:r>
            <a:r>
              <a:rPr lang="de-DE"/>
              <a:t> </a:t>
            </a:r>
            <a:r>
              <a:rPr lang="de-DE" err="1"/>
              <a:t>within</a:t>
            </a:r>
            <a:r>
              <a:rPr lang="de-DE"/>
              <a:t> </a:t>
            </a:r>
            <a:r>
              <a:rPr lang="de-DE" err="1"/>
              <a:t>this</a:t>
            </a:r>
            <a:r>
              <a:rPr lang="de-DE"/>
              <a:t> </a:t>
            </a:r>
            <a:r>
              <a:rPr lang="de-DE" err="1"/>
              <a:t>year‘s</a:t>
            </a:r>
            <a:r>
              <a:rPr lang="de-DE"/>
              <a:t> HSG Spin-Off Barometer </a:t>
            </a:r>
            <a:r>
              <a:rPr lang="de-DE" err="1"/>
              <a:t>are</a:t>
            </a:r>
            <a:r>
              <a:rPr lang="de-DE"/>
              <a:t> </a:t>
            </a:r>
            <a:r>
              <a:rPr lang="de-DE" err="1"/>
              <a:t>operating</a:t>
            </a:r>
            <a:r>
              <a:rPr lang="de-DE"/>
              <a:t> in the </a:t>
            </a:r>
            <a:r>
              <a:rPr lang="de-DE" err="1"/>
              <a:t>business</a:t>
            </a:r>
            <a:r>
              <a:rPr lang="de-DE"/>
              <a:t> </a:t>
            </a:r>
            <a:r>
              <a:rPr lang="de-DE" err="1"/>
              <a:t>segment</a:t>
            </a:r>
            <a:r>
              <a:rPr lang="de-DE"/>
              <a:t> </a:t>
            </a:r>
            <a:r>
              <a:rPr lang="de-DE" err="1"/>
              <a:t>of</a:t>
            </a:r>
            <a:r>
              <a:rPr lang="de-DE"/>
              <a:t> „</a:t>
            </a:r>
            <a:r>
              <a:rPr lang="de-DE" b="1"/>
              <a:t>Technology, Media and Telco</a:t>
            </a:r>
            <a:r>
              <a:rPr lang="de-DE"/>
              <a:t>“. </a:t>
            </a:r>
            <a:r>
              <a:rPr lang="en-US"/>
              <a:t>This business area is followed by the </a:t>
            </a:r>
            <a:r>
              <a:rPr lang="en-US" b="1"/>
              <a:t>Financial Services, Consumer Packaged Goods </a:t>
            </a:r>
            <a:r>
              <a:rPr lang="en-US"/>
              <a:t>and </a:t>
            </a:r>
            <a:r>
              <a:rPr lang="en-US" b="1"/>
              <a:t>Real Estate </a:t>
            </a:r>
            <a:r>
              <a:rPr lang="en-US"/>
              <a:t>segments, which each account for </a:t>
            </a:r>
            <a:r>
              <a:rPr lang="en-US" b="1"/>
              <a:t>10.8%</a:t>
            </a:r>
            <a:r>
              <a:rPr lang="en-US"/>
              <a:t> of all ventures. The high prevalence of Financial Services ventures can be attributed to the business school character of the University of St. Gallen. </a:t>
            </a:r>
          </a:p>
          <a:p>
            <a:endParaRPr lang="en-US"/>
          </a:p>
          <a:p>
            <a:r>
              <a:rPr lang="en-US"/>
              <a:t>Prominent examples of ventures within this business segment are N26, which has built up a world-class reputation in recent years and offers innovative banking solutions to more than 8 million customers</a:t>
            </a:r>
            <a:r>
              <a:rPr lang="de-DE"/>
              <a:t>; </a:t>
            </a:r>
            <a:r>
              <a:rPr lang="de-DE" err="1"/>
              <a:t>as</a:t>
            </a:r>
            <a:r>
              <a:rPr lang="de-DE"/>
              <a:t> </a:t>
            </a:r>
            <a:r>
              <a:rPr lang="de-DE" err="1"/>
              <a:t>well</a:t>
            </a:r>
            <a:r>
              <a:rPr lang="de-DE"/>
              <a:t> </a:t>
            </a:r>
            <a:r>
              <a:rPr lang="de-DE" err="1"/>
              <a:t>as</a:t>
            </a:r>
            <a:r>
              <a:rPr lang="de-DE"/>
              <a:t> Kaspar&amp;, a FinTech </a:t>
            </a:r>
            <a:r>
              <a:rPr lang="de-DE" err="1"/>
              <a:t>venture</a:t>
            </a:r>
            <a:r>
              <a:rPr lang="de-DE"/>
              <a:t> – in </a:t>
            </a:r>
            <a:r>
              <a:rPr lang="de-DE" err="1"/>
              <a:t>comparison</a:t>
            </a:r>
            <a:r>
              <a:rPr lang="de-DE"/>
              <a:t> </a:t>
            </a:r>
            <a:r>
              <a:rPr lang="de-DE" err="1"/>
              <a:t>to</a:t>
            </a:r>
            <a:r>
              <a:rPr lang="de-DE"/>
              <a:t> N26 – still in </a:t>
            </a:r>
            <a:r>
              <a:rPr lang="de-DE" err="1"/>
              <a:t>its</a:t>
            </a:r>
            <a:r>
              <a:rPr lang="de-DE"/>
              <a:t> </a:t>
            </a:r>
            <a:r>
              <a:rPr lang="de-DE" err="1"/>
              <a:t>earlier</a:t>
            </a:r>
            <a:r>
              <a:rPr lang="de-DE"/>
              <a:t> </a:t>
            </a:r>
            <a:r>
              <a:rPr lang="de-DE" err="1"/>
              <a:t>development</a:t>
            </a:r>
            <a:r>
              <a:rPr lang="de-DE"/>
              <a:t> </a:t>
            </a:r>
            <a:r>
              <a:rPr lang="de-DE" err="1"/>
              <a:t>stage</a:t>
            </a:r>
            <a:r>
              <a:rPr lang="de-DE"/>
              <a:t> </a:t>
            </a:r>
            <a:r>
              <a:rPr lang="de-DE" err="1"/>
              <a:t>that</a:t>
            </a:r>
            <a:r>
              <a:rPr lang="de-DE"/>
              <a:t> </a:t>
            </a:r>
            <a:r>
              <a:rPr lang="de-DE" err="1"/>
              <a:t>is</a:t>
            </a:r>
            <a:r>
              <a:rPr lang="de-DE"/>
              <a:t> </a:t>
            </a:r>
            <a:r>
              <a:rPr lang="de-DE" err="1"/>
              <a:t>offering</a:t>
            </a:r>
            <a:r>
              <a:rPr lang="de-DE"/>
              <a:t> smart </a:t>
            </a:r>
            <a:r>
              <a:rPr lang="de-DE" err="1"/>
              <a:t>investment</a:t>
            </a:r>
            <a:r>
              <a:rPr lang="de-DE"/>
              <a:t> and personal </a:t>
            </a:r>
            <a:r>
              <a:rPr lang="de-DE" err="1"/>
              <a:t>saving</a:t>
            </a:r>
            <a:r>
              <a:rPr lang="de-DE"/>
              <a:t> </a:t>
            </a:r>
            <a:r>
              <a:rPr lang="de-DE" err="1"/>
              <a:t>solutions</a:t>
            </a:r>
            <a:r>
              <a:rPr lang="de-DE"/>
              <a:t> </a:t>
            </a:r>
            <a:r>
              <a:rPr lang="de-DE" err="1"/>
              <a:t>to</a:t>
            </a:r>
            <a:r>
              <a:rPr lang="de-DE"/>
              <a:t> private </a:t>
            </a:r>
            <a:r>
              <a:rPr lang="de-DE" err="1"/>
              <a:t>individuals</a:t>
            </a:r>
            <a:r>
              <a:rPr lang="de-DE"/>
              <a:t>.</a:t>
            </a:r>
          </a:p>
          <a:p>
            <a:endParaRPr lang="en-GB"/>
          </a:p>
          <a:p>
            <a:endParaRPr lang="en-GB"/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3B7995A3-7243-5F3E-73CC-072D3803DE4A}"/>
              </a:ext>
            </a:extLst>
          </p:cNvPr>
          <p:cNvSpPr/>
          <p:nvPr/>
        </p:nvSpPr>
        <p:spPr>
          <a:xfrm>
            <a:off x="5486400" y="1323068"/>
            <a:ext cx="3298825" cy="3287032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3A587601-C351-7F45-DB2A-50B5589A44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78319" y="1883206"/>
            <a:ext cx="2567970" cy="2435223"/>
          </a:xfrm>
          <a:prstGeom prst="rect">
            <a:avLst/>
          </a:prstGeom>
        </p:spPr>
      </p:pic>
      <p:sp>
        <p:nvSpPr>
          <p:cNvPr id="13" name="Content Placeholder 15">
            <a:extLst>
              <a:ext uri="{FF2B5EF4-FFF2-40B4-BE49-F238E27FC236}">
                <a16:creationId xmlns:a16="http://schemas.microsoft.com/office/drawing/2014/main" id="{6AA0EE44-9DCD-C626-EFCD-ADDDD5178CE8}"/>
              </a:ext>
            </a:extLst>
          </p:cNvPr>
          <p:cNvSpPr txBox="1">
            <a:spLocks/>
          </p:cNvSpPr>
          <p:nvPr/>
        </p:nvSpPr>
        <p:spPr>
          <a:xfrm>
            <a:off x="5529981" y="4406272"/>
            <a:ext cx="3221957" cy="25272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rial" panose="020B0604020202020204" pitchFamily="34" charset="0"/>
              <a:buChar char="‒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SzPct val="110000"/>
              <a:buFont typeface="Arial" panose="020B0604020202020204" pitchFamily="34" charset="0"/>
              <a:buChar char="◦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SzPct val="110000"/>
              <a:buFont typeface="Arial" panose="020B0604020202020204" pitchFamily="34" charset="0"/>
              <a:buChar char="◦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SzPct val="110000"/>
              <a:buFont typeface="Arial" panose="020B0604020202020204" pitchFamily="34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SzPct val="110000"/>
              <a:buFont typeface="Arial" panose="020B0604020202020204" pitchFamily="34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SzPct val="110000"/>
              <a:buFont typeface="Arial" panose="020B0604020202020204" pitchFamily="34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SzPct val="110000"/>
              <a:buFont typeface="Arial" panose="020B0604020202020204" pitchFamily="34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b="1"/>
              <a:t>Areas of business activities of the surveyed HSG </a:t>
            </a:r>
            <a:r>
              <a:rPr lang="en-US" sz="900" b="1" err="1"/>
              <a:t>SpinOffs</a:t>
            </a:r>
            <a:endParaRPr lang="en-GB" i="1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E3E34C1D-FA84-D2A8-0158-7C613DB295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102" y="4022495"/>
            <a:ext cx="807720" cy="424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Kaspar&amp; - Alltag">
            <a:extLst>
              <a:ext uri="{FF2B5EF4-FFF2-40B4-BE49-F238E27FC236}">
                <a16:creationId xmlns:a16="http://schemas.microsoft.com/office/drawing/2014/main" id="{52FB5450-9184-5000-934F-0C8373791E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7239" y="4026043"/>
            <a:ext cx="1613535" cy="455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custData r:id="rId1"/>
      <p:custData r:id="rId2"/>
    </p:custDataLst>
    <p:extLst>
      <p:ext uri="{BB962C8B-B14F-4D97-AF65-F5344CB8AC3E}">
        <p14:creationId xmlns:p14="http://schemas.microsoft.com/office/powerpoint/2010/main" val="42618038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F2CECFA1-4912-44EB-8121-F49C3215A8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5" y="376238"/>
            <a:ext cx="8426450" cy="373062"/>
          </a:xfrm>
        </p:spPr>
        <p:txBody>
          <a:bodyPr/>
          <a:lstStyle/>
          <a:p>
            <a:r>
              <a:rPr lang="en-GB"/>
              <a:t>HSG </a:t>
            </a:r>
            <a:r>
              <a:rPr lang="en-GB" err="1"/>
              <a:t>SpinOffs</a:t>
            </a:r>
            <a:r>
              <a:rPr lang="en-GB"/>
              <a:t> survey sample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2F1223-F45B-4A48-86A1-8B4AAE68E0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70473" y="4767263"/>
            <a:ext cx="214752" cy="273844"/>
          </a:xfrm>
        </p:spPr>
        <p:txBody>
          <a:bodyPr/>
          <a:lstStyle/>
          <a:p>
            <a:fld id="{7559FC98-AF75-4A00-A03C-DF9FEBF6BCB9}" type="slidenum">
              <a:rPr lang="en-GB" smtClean="0"/>
              <a:pPr/>
              <a:t>7</a:t>
            </a:fld>
            <a:endParaRPr lang="en-GB"/>
          </a:p>
        </p:txBody>
      </p:sp>
      <p:sp>
        <p:nvSpPr>
          <p:cNvPr id="2" name="Content Placeholder 15">
            <a:extLst>
              <a:ext uri="{FF2B5EF4-FFF2-40B4-BE49-F238E27FC236}">
                <a16:creationId xmlns:a16="http://schemas.microsoft.com/office/drawing/2014/main" id="{16EB26B2-5000-6F9B-D3C7-87E2F37EE9BC}"/>
              </a:ext>
            </a:extLst>
          </p:cNvPr>
          <p:cNvSpPr txBox="1">
            <a:spLocks/>
          </p:cNvSpPr>
          <p:nvPr/>
        </p:nvSpPr>
        <p:spPr>
          <a:xfrm>
            <a:off x="358775" y="857251"/>
            <a:ext cx="8426450" cy="2349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rial" panose="020B0604020202020204" pitchFamily="34" charset="0"/>
              <a:buChar char="‒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SzPct val="110000"/>
              <a:buFont typeface="Arial" panose="020B0604020202020204" pitchFamily="34" charset="0"/>
              <a:buChar char="◦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SzPct val="110000"/>
              <a:buFont typeface="Arial" panose="020B0604020202020204" pitchFamily="34" charset="0"/>
              <a:buChar char="◦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SzPct val="110000"/>
              <a:buFont typeface="Arial" panose="020B0604020202020204" pitchFamily="34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SzPct val="110000"/>
              <a:buFont typeface="Arial" panose="020B0604020202020204" pitchFamily="34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SzPct val="110000"/>
              <a:buFont typeface="Arial" panose="020B0604020202020204" pitchFamily="34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SzPct val="110000"/>
              <a:buFont typeface="Arial" panose="020B0604020202020204" pitchFamily="34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accent1"/>
                </a:solidFill>
              </a:rPr>
              <a:t>The HSG Spin-Off Barometer presents the survey results from the following 38 HSG Spin-Offs: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FE8215BF-4F53-5FE8-5080-8460D5948426}"/>
              </a:ext>
            </a:extLst>
          </p:cNvPr>
          <p:cNvSpPr txBox="1">
            <a:spLocks/>
          </p:cNvSpPr>
          <p:nvPr/>
        </p:nvSpPr>
        <p:spPr>
          <a:xfrm>
            <a:off x="7372613" y="4306066"/>
            <a:ext cx="214752" cy="273844"/>
          </a:xfrm>
          <a:prstGeom prst="rect">
            <a:avLst/>
          </a:prstGeom>
        </p:spPr>
        <p:txBody>
          <a:bodyPr vert="horz" lIns="0" tIns="0" rIns="0" bIns="0" rtlCol="0" anchor="t"/>
          <a:lstStyle>
            <a:defPPr>
              <a:defRPr lang="de-DE"/>
            </a:defPPr>
            <a:lvl1pPr marL="0" algn="ctr" defTabSz="685800" rtl="0" eaLnBrk="1" latinLnBrk="0" hangingPunct="1">
              <a:defRPr sz="800" kern="1200" spc="-3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559FC98-AF75-4A00-A03C-DF9FEBF6BCB9}" type="slidenum">
              <a:rPr lang="en-GB" smtClean="0"/>
              <a:pPr/>
              <a:t>7</a:t>
            </a:fld>
            <a:endParaRPr lang="en-GB"/>
          </a:p>
        </p:txBody>
      </p:sp>
      <p:pic>
        <p:nvPicPr>
          <p:cNvPr id="7" name="Picture 2" descr="Planted Webshop - Fleisch aus Pflanzen – Planted Foods CH">
            <a:extLst>
              <a:ext uri="{FF2B5EF4-FFF2-40B4-BE49-F238E27FC236}">
                <a16:creationId xmlns:a16="http://schemas.microsoft.com/office/drawing/2014/main" id="{8F067716-7E96-B15F-3A1E-92EE0A7C65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414" y="1836216"/>
            <a:ext cx="1470623" cy="417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PMC">
            <a:extLst>
              <a:ext uri="{FF2B5EF4-FFF2-40B4-BE49-F238E27FC236}">
                <a16:creationId xmlns:a16="http://schemas.microsoft.com/office/drawing/2014/main" id="{9DF51E2F-0503-E680-D62E-7D1D189440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4001" y="3179797"/>
            <a:ext cx="594126" cy="594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2" descr="Job-Netzwerk für pensionierte Fachkräfte ab 60 - seniors@work">
            <a:extLst>
              <a:ext uri="{FF2B5EF4-FFF2-40B4-BE49-F238E27FC236}">
                <a16:creationId xmlns:a16="http://schemas.microsoft.com/office/drawing/2014/main" id="{60CBE26E-1AA3-A2C9-4540-1CF32CAD1E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6572" y="3846970"/>
            <a:ext cx="1604640" cy="285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2" descr="BMI Lab: Informationen und Neuigkeiten | XING">
            <a:extLst>
              <a:ext uri="{FF2B5EF4-FFF2-40B4-BE49-F238E27FC236}">
                <a16:creationId xmlns:a16="http://schemas.microsoft.com/office/drawing/2014/main" id="{83A760E7-4833-C6EC-89D2-916D493339F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708" b="36079"/>
          <a:stretch/>
        </p:blipFill>
        <p:spPr bwMode="auto">
          <a:xfrm>
            <a:off x="1101315" y="3330893"/>
            <a:ext cx="1136118" cy="297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4" descr="Fintrust-partners – Fintrust-partners">
            <a:extLst>
              <a:ext uri="{FF2B5EF4-FFF2-40B4-BE49-F238E27FC236}">
                <a16:creationId xmlns:a16="http://schemas.microsoft.com/office/drawing/2014/main" id="{6ED95E50-F5A6-B874-7BF0-B1BFB4CD3D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4623" y="1355304"/>
            <a:ext cx="559872" cy="491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6" descr="Kaffee von äthiopischen Kleinbauern. Besser als Bio. Mehr als fair.">
            <a:extLst>
              <a:ext uri="{FF2B5EF4-FFF2-40B4-BE49-F238E27FC236}">
                <a16:creationId xmlns:a16="http://schemas.microsoft.com/office/drawing/2014/main" id="{C7B23767-DB48-D9F4-6E95-CC0727646D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056" y="3072103"/>
            <a:ext cx="585630" cy="593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8" descr="FDP gratuliert den Preisträgern">
            <a:extLst>
              <a:ext uri="{FF2B5EF4-FFF2-40B4-BE49-F238E27FC236}">
                <a16:creationId xmlns:a16="http://schemas.microsoft.com/office/drawing/2014/main" id="{0B6C2C8D-37B4-5479-CB97-3E765B1461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8939" y="3933713"/>
            <a:ext cx="1503136" cy="520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30" descr="oxygen at work logo">
            <a:extLst>
              <a:ext uri="{FF2B5EF4-FFF2-40B4-BE49-F238E27FC236}">
                <a16:creationId xmlns:a16="http://schemas.microsoft.com/office/drawing/2014/main" id="{911420BD-0283-168A-DAF0-E0EDD41151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2439" y="2744611"/>
            <a:ext cx="1053069" cy="572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36" descr="SmartBreed GmbH - startup.ch">
            <a:extLst>
              <a:ext uri="{FF2B5EF4-FFF2-40B4-BE49-F238E27FC236}">
                <a16:creationId xmlns:a16="http://schemas.microsoft.com/office/drawing/2014/main" id="{7964BF1D-13BE-2F82-88B7-20440DC017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32" b="29537"/>
          <a:stretch/>
        </p:blipFill>
        <p:spPr bwMode="auto">
          <a:xfrm>
            <a:off x="382689" y="3797693"/>
            <a:ext cx="1340941" cy="383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40" descr="Home">
            <a:extLst>
              <a:ext uri="{FF2B5EF4-FFF2-40B4-BE49-F238E27FC236}">
                <a16:creationId xmlns:a16="http://schemas.microsoft.com/office/drawing/2014/main" id="{D17292DF-9E70-A8B7-8763-E5896114A1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9040" y="1265532"/>
            <a:ext cx="1643626" cy="465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2" descr="Portamus GmbH">
            <a:extLst>
              <a:ext uri="{FF2B5EF4-FFF2-40B4-BE49-F238E27FC236}">
                <a16:creationId xmlns:a16="http://schemas.microsoft.com/office/drawing/2014/main" id="{EE13B5FF-5D74-E292-6B8F-80ED341269A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226" b="35793"/>
          <a:stretch/>
        </p:blipFill>
        <p:spPr bwMode="auto">
          <a:xfrm>
            <a:off x="3852525" y="3690775"/>
            <a:ext cx="1054602" cy="206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2">
            <a:extLst>
              <a:ext uri="{FF2B5EF4-FFF2-40B4-BE49-F238E27FC236}">
                <a16:creationId xmlns:a16="http://schemas.microsoft.com/office/drawing/2014/main" id="{E6AEB95F-1A52-4EC3-137E-A13A1A3224FB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154872" y="1918317"/>
            <a:ext cx="899610" cy="230593"/>
          </a:xfrm>
          <a:prstGeom prst="rect">
            <a:avLst/>
          </a:prstGeom>
        </p:spPr>
      </p:pic>
      <p:pic>
        <p:nvPicPr>
          <p:cNvPr id="25" name="Picture 70" descr="MOTORIZED | Alles was du über dein nächstes Auto wissen musst.">
            <a:extLst>
              <a:ext uri="{FF2B5EF4-FFF2-40B4-BE49-F238E27FC236}">
                <a16:creationId xmlns:a16="http://schemas.microsoft.com/office/drawing/2014/main" id="{D25B88FB-397D-ACB3-AB17-016003C421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8003" y="1375600"/>
            <a:ext cx="1395055" cy="259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76" descr="FlatMan | Leading Property Management in the right direction">
            <a:extLst>
              <a:ext uri="{FF2B5EF4-FFF2-40B4-BE49-F238E27FC236}">
                <a16:creationId xmlns:a16="http://schemas.microsoft.com/office/drawing/2014/main" id="{1DD61128-FB9B-63DA-9ECE-B273CB75BE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7734" y="1355149"/>
            <a:ext cx="1116992" cy="380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78" descr="Calculum-Data Analytics and AI for your Financial Supply Chain">
            <a:extLst>
              <a:ext uri="{FF2B5EF4-FFF2-40B4-BE49-F238E27FC236}">
                <a16:creationId xmlns:a16="http://schemas.microsoft.com/office/drawing/2014/main" id="{94BC50D7-12DE-6B5A-06D4-C627E7555D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2125" y="2012033"/>
            <a:ext cx="935996" cy="491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80" descr="Brian – Study for Exams">
            <a:extLst>
              <a:ext uri="{FF2B5EF4-FFF2-40B4-BE49-F238E27FC236}">
                <a16:creationId xmlns:a16="http://schemas.microsoft.com/office/drawing/2014/main" id="{0D147122-013A-6CF1-135D-D634EC8569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2072" y="2385223"/>
            <a:ext cx="563115" cy="684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100" descr="BLP Digital">
            <a:extLst>
              <a:ext uri="{FF2B5EF4-FFF2-40B4-BE49-F238E27FC236}">
                <a16:creationId xmlns:a16="http://schemas.microsoft.com/office/drawing/2014/main" id="{59338C67-50B2-17BE-51DC-03EDE25D71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327" y="1282484"/>
            <a:ext cx="937655" cy="378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83" descr="A picture containing icon&#10;&#10;Description automatically generated">
            <a:extLst>
              <a:ext uri="{FF2B5EF4-FFF2-40B4-BE49-F238E27FC236}">
                <a16:creationId xmlns:a16="http://schemas.microsoft.com/office/drawing/2014/main" id="{6C1391F5-C0FD-6B19-44DB-869F4D957A07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1028" y="1918317"/>
            <a:ext cx="1208537" cy="1341954"/>
          </a:xfrm>
          <a:prstGeom prst="rect">
            <a:avLst/>
          </a:prstGeom>
        </p:spPr>
      </p:pic>
      <p:sp>
        <p:nvSpPr>
          <p:cNvPr id="31" name="Content Placeholder 15">
            <a:extLst>
              <a:ext uri="{FF2B5EF4-FFF2-40B4-BE49-F238E27FC236}">
                <a16:creationId xmlns:a16="http://schemas.microsoft.com/office/drawing/2014/main" id="{64D122BE-E86C-E688-23D2-88490A9C2B24}"/>
              </a:ext>
            </a:extLst>
          </p:cNvPr>
          <p:cNvSpPr txBox="1">
            <a:spLocks/>
          </p:cNvSpPr>
          <p:nvPr/>
        </p:nvSpPr>
        <p:spPr>
          <a:xfrm>
            <a:off x="381919" y="4301354"/>
            <a:ext cx="3941044" cy="17865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rial" panose="020B0604020202020204" pitchFamily="34" charset="0"/>
              <a:buChar char="‒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SzPct val="110000"/>
              <a:buFont typeface="Arial" panose="020B0604020202020204" pitchFamily="34" charset="0"/>
              <a:buChar char="◦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SzPct val="110000"/>
              <a:buFont typeface="Arial" panose="020B0604020202020204" pitchFamily="34" charset="0"/>
              <a:buChar char="◦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SzPct val="110000"/>
              <a:buFont typeface="Arial" panose="020B0604020202020204" pitchFamily="34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SzPct val="110000"/>
              <a:buFont typeface="Arial" panose="020B0604020202020204" pitchFamily="34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SzPct val="110000"/>
              <a:buFont typeface="Arial" panose="020B0604020202020204" pitchFamily="34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SzPct val="110000"/>
              <a:buFont typeface="Arial" panose="020B0604020202020204" pitchFamily="34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b="1"/>
              <a:t>Overview of Survey Sample (HSG Spin-Offs) (N=38)</a:t>
            </a:r>
            <a:endParaRPr lang="en-GB" i="1"/>
          </a:p>
        </p:txBody>
      </p:sp>
      <p:pic>
        <p:nvPicPr>
          <p:cNvPr id="32" name="Grafik 31" descr="Ein Bild, das Schrift, Typografie, Text, Logo enthält.&#10;&#10;Automatisch generierte Beschreibung">
            <a:extLst>
              <a:ext uri="{FF2B5EF4-FFF2-40B4-BE49-F238E27FC236}">
                <a16:creationId xmlns:a16="http://schemas.microsoft.com/office/drawing/2014/main" id="{D71A8618-BA6D-8E1A-368D-DE447F950C1B}"/>
              </a:ext>
            </a:extLst>
          </p:cNvPr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34"/>
          <a:stretch/>
        </p:blipFill>
        <p:spPr>
          <a:xfrm>
            <a:off x="3859348" y="3995143"/>
            <a:ext cx="1173078" cy="304539"/>
          </a:xfrm>
          <a:prstGeom prst="rect">
            <a:avLst/>
          </a:prstGeom>
        </p:spPr>
      </p:pic>
      <p:pic>
        <p:nvPicPr>
          <p:cNvPr id="33" name="Picture 2" descr="CARIFY | LinkedIn">
            <a:extLst>
              <a:ext uri="{FF2B5EF4-FFF2-40B4-BE49-F238E27FC236}">
                <a16:creationId xmlns:a16="http://schemas.microsoft.com/office/drawing/2014/main" id="{CA2983F6-5563-9B56-98A4-4CB16C0365A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594" b="35947"/>
          <a:stretch/>
        </p:blipFill>
        <p:spPr bwMode="auto">
          <a:xfrm>
            <a:off x="2365062" y="3388493"/>
            <a:ext cx="1089664" cy="331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4" descr="RoomPriceGenie - The most intuitive room pricing solution ever">
            <a:extLst>
              <a:ext uri="{FF2B5EF4-FFF2-40B4-BE49-F238E27FC236}">
                <a16:creationId xmlns:a16="http://schemas.microsoft.com/office/drawing/2014/main" id="{00E7AB7C-A47C-E627-CABC-40CA6C5F36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919" y="2385223"/>
            <a:ext cx="783671" cy="566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6" descr="Premium Büffelfleisch online Büffel Bill">
            <a:extLst>
              <a:ext uri="{FF2B5EF4-FFF2-40B4-BE49-F238E27FC236}">
                <a16:creationId xmlns:a16="http://schemas.microsoft.com/office/drawing/2014/main" id="{C16D4D8F-7698-6E32-CE87-BA653E94935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80" t="5293" r="36539" b="5541"/>
          <a:stretch/>
        </p:blipFill>
        <p:spPr bwMode="auto">
          <a:xfrm>
            <a:off x="3197051" y="2302728"/>
            <a:ext cx="667226" cy="649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8" descr="Digitale Visitenkarten für Ihr Unternehmen | contactify">
            <a:extLst>
              <a:ext uri="{FF2B5EF4-FFF2-40B4-BE49-F238E27FC236}">
                <a16:creationId xmlns:a16="http://schemas.microsoft.com/office/drawing/2014/main" id="{9DC9C562-BA28-8D9F-D2C2-C82148CEFB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1695" y="3357593"/>
            <a:ext cx="1075862" cy="244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10" descr="Die Event Management Software für automatisierte Eventprozesse">
            <a:extLst>
              <a:ext uri="{FF2B5EF4-FFF2-40B4-BE49-F238E27FC236}">
                <a16:creationId xmlns:a16="http://schemas.microsoft.com/office/drawing/2014/main" id="{C47F0309-7BA6-096C-DC4D-44FA374549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6176" y="3548933"/>
            <a:ext cx="1332195" cy="287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12" descr="Faitron AG - Venture Kick">
            <a:extLst>
              <a:ext uri="{FF2B5EF4-FFF2-40B4-BE49-F238E27FC236}">
                <a16:creationId xmlns:a16="http://schemas.microsoft.com/office/drawing/2014/main" id="{9B1C7706-80A3-66AA-6D63-A66F9AB8C2D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671" b="36486"/>
          <a:stretch/>
        </p:blipFill>
        <p:spPr bwMode="auto">
          <a:xfrm>
            <a:off x="5928981" y="1360220"/>
            <a:ext cx="979281" cy="308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14" descr="Home | kollabo - Die Job-Plattform für Handwerker">
            <a:extLst>
              <a:ext uri="{FF2B5EF4-FFF2-40B4-BE49-F238E27FC236}">
                <a16:creationId xmlns:a16="http://schemas.microsoft.com/office/drawing/2014/main" id="{FD7E5591-1A98-F1D9-480A-4EF5F466D6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6514" y="3915784"/>
            <a:ext cx="793549" cy="563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16" descr="The Go To Platform for Unique Travel Experiences | LocalBini">
            <a:extLst>
              <a:ext uri="{FF2B5EF4-FFF2-40B4-BE49-F238E27FC236}">
                <a16:creationId xmlns:a16="http://schemas.microsoft.com/office/drawing/2014/main" id="{0D67D3F2-EF7D-5E3E-476A-E8D13615CB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0536" y="1775717"/>
            <a:ext cx="1706829" cy="353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18" descr="Item Customizations – Maison Baum">
            <a:extLst>
              <a:ext uri="{FF2B5EF4-FFF2-40B4-BE49-F238E27FC236}">
                <a16:creationId xmlns:a16="http://schemas.microsoft.com/office/drawing/2014/main" id="{4EC771D8-7C7A-A68D-D569-C7163B228B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87" t="12588" r="11377" b="15449"/>
          <a:stretch/>
        </p:blipFill>
        <p:spPr bwMode="auto">
          <a:xfrm>
            <a:off x="5282873" y="3898094"/>
            <a:ext cx="892430" cy="550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20" descr="Impressum | Noriware">
            <a:extLst>
              <a:ext uri="{FF2B5EF4-FFF2-40B4-BE49-F238E27FC236}">
                <a16:creationId xmlns:a16="http://schemas.microsoft.com/office/drawing/2014/main" id="{6DAE87F5-0FEE-E5FD-A754-B9A77C03D4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3058" y="2188946"/>
            <a:ext cx="1710315" cy="962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22" descr="Novu Office | Büroeinrichtung neu gedacht">
            <a:extLst>
              <a:ext uri="{FF2B5EF4-FFF2-40B4-BE49-F238E27FC236}">
                <a16:creationId xmlns:a16="http://schemas.microsoft.com/office/drawing/2014/main" id="{DE7441AB-47F3-22F0-9DB6-4A6EBB549E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2597" y="3522359"/>
            <a:ext cx="1245384" cy="252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24" descr="NUVONDA | Stylische &amp; nachhaltige Mode | Fair Fashion Labels | Schweiz">
            <a:extLst>
              <a:ext uri="{FF2B5EF4-FFF2-40B4-BE49-F238E27FC236}">
                <a16:creationId xmlns:a16="http://schemas.microsoft.com/office/drawing/2014/main" id="{FAFE4AD0-A3A6-EA47-488A-E5BA1F38ED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0925" y="3000425"/>
            <a:ext cx="1284171" cy="328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26" descr="Dienstleistungen | Powergia GmbH">
            <a:extLst>
              <a:ext uri="{FF2B5EF4-FFF2-40B4-BE49-F238E27FC236}">
                <a16:creationId xmlns:a16="http://schemas.microsoft.com/office/drawing/2014/main" id="{872DA7D9-1ADF-35F8-4FA9-C601A00FDE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9401" y="3191826"/>
            <a:ext cx="1650588" cy="550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28" descr="PXL Vision | Auto-Ident-Verfahren">
            <a:extLst>
              <a:ext uri="{FF2B5EF4-FFF2-40B4-BE49-F238E27FC236}">
                <a16:creationId xmlns:a16="http://schemas.microsoft.com/office/drawing/2014/main" id="{B456A98A-B1C4-C6C1-305C-D954B3767C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3174" y="1291732"/>
            <a:ext cx="580602" cy="580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30" descr="Resmonics AG - startup.ch">
            <a:extLst>
              <a:ext uri="{FF2B5EF4-FFF2-40B4-BE49-F238E27FC236}">
                <a16:creationId xmlns:a16="http://schemas.microsoft.com/office/drawing/2014/main" id="{0BD6C70A-E80E-D2FF-6D40-C1B226702E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9249" y="1922983"/>
            <a:ext cx="571458" cy="571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32" descr="Room Estate | BUILTWORLD">
            <a:extLst>
              <a:ext uri="{FF2B5EF4-FFF2-40B4-BE49-F238E27FC236}">
                <a16:creationId xmlns:a16="http://schemas.microsoft.com/office/drawing/2014/main" id="{29BBE3DD-456C-34CF-E28D-F66D2E78FE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9514" y="2595814"/>
            <a:ext cx="1055711" cy="1055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34" descr="TrekkSoft at ITB 2019 - Meet with our team">
            <a:extLst>
              <a:ext uri="{FF2B5EF4-FFF2-40B4-BE49-F238E27FC236}">
                <a16:creationId xmlns:a16="http://schemas.microsoft.com/office/drawing/2014/main" id="{11198140-5FA6-0575-FE64-AA9103877F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3373" y="2217003"/>
            <a:ext cx="1521303" cy="320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38" descr="Vamoz | Arbeiten aus dem Ausland">
            <a:extLst>
              <a:ext uri="{FF2B5EF4-FFF2-40B4-BE49-F238E27FC236}">
                <a16:creationId xmlns:a16="http://schemas.microsoft.com/office/drawing/2014/main" id="{863CA9D2-094A-B427-ED21-F2C57A292C9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90" t="29348" r="10440" b="29311"/>
          <a:stretch/>
        </p:blipFill>
        <p:spPr bwMode="auto">
          <a:xfrm>
            <a:off x="7776389" y="1729304"/>
            <a:ext cx="1005088" cy="289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40" descr="Home - Visense">
            <a:extLst>
              <a:ext uri="{FF2B5EF4-FFF2-40B4-BE49-F238E27FC236}">
                <a16:creationId xmlns:a16="http://schemas.microsoft.com/office/drawing/2014/main" id="{1B9BF4FF-805B-B85C-FEFC-C68D3AE88D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0036" y="3000713"/>
            <a:ext cx="1093977" cy="242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42" descr="Die neue Art der Mitarbeitersuche | yooture corporates">
            <a:extLst>
              <a:ext uri="{FF2B5EF4-FFF2-40B4-BE49-F238E27FC236}">
                <a16:creationId xmlns:a16="http://schemas.microsoft.com/office/drawing/2014/main" id="{62854865-A01C-EBD8-11FD-EBB1AC44D2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0016" y="2579137"/>
            <a:ext cx="1432034" cy="277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custData r:id="rId1"/>
      <p:custData r:id="rId2"/>
    </p:custDataLst>
    <p:extLst>
      <p:ext uri="{BB962C8B-B14F-4D97-AF65-F5344CB8AC3E}">
        <p14:creationId xmlns:p14="http://schemas.microsoft.com/office/powerpoint/2010/main" val="12571016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F2CECFA1-4912-44EB-8121-F49C3215A8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5" y="376238"/>
            <a:ext cx="8426450" cy="373062"/>
          </a:xfrm>
        </p:spPr>
        <p:txBody>
          <a:bodyPr/>
          <a:lstStyle/>
          <a:p>
            <a:r>
              <a:rPr lang="en-GB">
                <a:solidFill>
                  <a:schemeClr val="accent1"/>
                </a:solidFill>
              </a:rPr>
              <a:t>RESILIENCE</a:t>
            </a:r>
            <a:r>
              <a:rPr lang="en-GB"/>
              <a:t> – quo </a:t>
            </a:r>
            <a:r>
              <a:rPr lang="en-GB" err="1"/>
              <a:t>vadis</a:t>
            </a:r>
            <a:r>
              <a:rPr lang="en-GB"/>
              <a:t>?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8B2A2F49-5E69-4244-8BC3-8D365A0A85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775" y="1276350"/>
            <a:ext cx="8426450" cy="1282395"/>
          </a:xfrm>
        </p:spPr>
        <p:txBody>
          <a:bodyPr>
            <a:normAutofit/>
          </a:bodyPr>
          <a:lstStyle/>
          <a:p>
            <a:r>
              <a:rPr lang="de-DE"/>
              <a:t>Global </a:t>
            </a:r>
            <a:r>
              <a:rPr lang="de-DE" err="1"/>
              <a:t>crises</a:t>
            </a:r>
            <a:r>
              <a:rPr lang="de-DE"/>
              <a:t> </a:t>
            </a:r>
            <a:r>
              <a:rPr lang="de-DE" err="1"/>
              <a:t>are</a:t>
            </a:r>
            <a:r>
              <a:rPr lang="de-DE"/>
              <a:t> </a:t>
            </a:r>
            <a:r>
              <a:rPr lang="de-DE" err="1"/>
              <a:t>shakening</a:t>
            </a:r>
            <a:r>
              <a:rPr lang="de-DE"/>
              <a:t> international and national </a:t>
            </a:r>
            <a:r>
              <a:rPr lang="de-DE" err="1"/>
              <a:t>markets</a:t>
            </a:r>
            <a:r>
              <a:rPr lang="de-DE"/>
              <a:t>. Levels </a:t>
            </a:r>
            <a:r>
              <a:rPr lang="de-DE" err="1"/>
              <a:t>of</a:t>
            </a:r>
            <a:r>
              <a:rPr lang="de-DE"/>
              <a:t> </a:t>
            </a:r>
            <a:r>
              <a:rPr lang="de-DE" err="1"/>
              <a:t>uncertainty</a:t>
            </a:r>
            <a:r>
              <a:rPr lang="de-DE"/>
              <a:t> and </a:t>
            </a:r>
            <a:r>
              <a:rPr lang="de-DE" err="1"/>
              <a:t>perceived</a:t>
            </a:r>
            <a:r>
              <a:rPr lang="de-DE"/>
              <a:t> </a:t>
            </a:r>
            <a:r>
              <a:rPr lang="de-DE" err="1"/>
              <a:t>risks</a:t>
            </a:r>
            <a:r>
              <a:rPr lang="de-DE"/>
              <a:t> </a:t>
            </a:r>
            <a:r>
              <a:rPr lang="de-DE" err="1"/>
              <a:t>are</a:t>
            </a:r>
            <a:r>
              <a:rPr lang="de-DE"/>
              <a:t> </a:t>
            </a:r>
            <a:r>
              <a:rPr lang="de-DE" err="1"/>
              <a:t>increasing</a:t>
            </a:r>
            <a:r>
              <a:rPr lang="de-DE"/>
              <a:t>. </a:t>
            </a:r>
          </a:p>
          <a:p>
            <a:r>
              <a:rPr lang="de-DE"/>
              <a:t>Business </a:t>
            </a:r>
            <a:r>
              <a:rPr lang="de-DE" err="1"/>
              <a:t>prospects</a:t>
            </a:r>
            <a:r>
              <a:rPr lang="de-DE"/>
              <a:t> </a:t>
            </a:r>
            <a:r>
              <a:rPr lang="de-DE" err="1"/>
              <a:t>are</a:t>
            </a:r>
            <a:r>
              <a:rPr lang="de-DE"/>
              <a:t> </a:t>
            </a:r>
            <a:r>
              <a:rPr lang="de-DE" err="1"/>
              <a:t>worsening</a:t>
            </a:r>
            <a:r>
              <a:rPr lang="de-DE"/>
              <a:t> on an </a:t>
            </a:r>
            <a:r>
              <a:rPr lang="de-DE" err="1"/>
              <a:t>overall</a:t>
            </a:r>
            <a:r>
              <a:rPr lang="de-DE"/>
              <a:t> </a:t>
            </a:r>
            <a:r>
              <a:rPr lang="de-DE" err="1"/>
              <a:t>economic</a:t>
            </a:r>
            <a:r>
              <a:rPr lang="de-DE"/>
              <a:t> </a:t>
            </a:r>
            <a:r>
              <a:rPr lang="de-DE" err="1"/>
              <a:t>level</a:t>
            </a:r>
            <a:r>
              <a:rPr lang="de-DE"/>
              <a:t>, </a:t>
            </a:r>
            <a:r>
              <a:rPr lang="de-DE" err="1"/>
              <a:t>as</a:t>
            </a:r>
            <a:r>
              <a:rPr lang="de-DE"/>
              <a:t> </a:t>
            </a:r>
            <a:r>
              <a:rPr lang="de-DE" err="1"/>
              <a:t>captured</a:t>
            </a:r>
            <a:r>
              <a:rPr lang="de-DE"/>
              <a:t> </a:t>
            </a:r>
            <a:r>
              <a:rPr lang="de-DE" err="1"/>
              <a:t>for</a:t>
            </a:r>
            <a:r>
              <a:rPr lang="de-DE"/>
              <a:t> </a:t>
            </a:r>
            <a:r>
              <a:rPr lang="de-DE" err="1"/>
              <a:t>example</a:t>
            </a:r>
            <a:r>
              <a:rPr lang="de-DE"/>
              <a:t> </a:t>
            </a:r>
            <a:r>
              <a:rPr lang="de-DE" err="1"/>
              <a:t>by</a:t>
            </a:r>
            <a:r>
              <a:rPr lang="de-DE"/>
              <a:t> </a:t>
            </a:r>
            <a:r>
              <a:rPr lang="de-DE" err="1"/>
              <a:t>the</a:t>
            </a:r>
            <a:r>
              <a:rPr lang="de-DE"/>
              <a:t> European Union Business Confidence </a:t>
            </a:r>
            <a:r>
              <a:rPr lang="de-DE" err="1"/>
              <a:t>Indey</a:t>
            </a:r>
            <a:r>
              <a:rPr lang="de-DE"/>
              <a:t> </a:t>
            </a:r>
            <a:r>
              <a:rPr lang="de-DE" err="1"/>
              <a:t>which</a:t>
            </a:r>
            <a:r>
              <a:rPr lang="de-DE"/>
              <a:t> </a:t>
            </a:r>
            <a:r>
              <a:rPr lang="de-DE" err="1"/>
              <a:t>exhibited</a:t>
            </a:r>
            <a:r>
              <a:rPr lang="de-DE"/>
              <a:t> -9 </a:t>
            </a:r>
            <a:r>
              <a:rPr lang="de-DE" err="1"/>
              <a:t>points</a:t>
            </a:r>
            <a:r>
              <a:rPr lang="de-DE"/>
              <a:t> on </a:t>
            </a:r>
            <a:r>
              <a:rPr lang="de-DE" err="1"/>
              <a:t>average</a:t>
            </a:r>
            <a:r>
              <a:rPr lang="de-DE"/>
              <a:t> in </a:t>
            </a:r>
            <a:r>
              <a:rPr lang="de-DE" err="1"/>
              <a:t>the</a:t>
            </a:r>
            <a:r>
              <a:rPr lang="de-DE"/>
              <a:t> </a:t>
            </a:r>
            <a:r>
              <a:rPr lang="de-DE" err="1"/>
              <a:t>first</a:t>
            </a:r>
            <a:r>
              <a:rPr lang="de-DE"/>
              <a:t> </a:t>
            </a:r>
            <a:r>
              <a:rPr lang="de-DE" err="1"/>
              <a:t>quartile</a:t>
            </a:r>
            <a:r>
              <a:rPr lang="de-DE"/>
              <a:t> </a:t>
            </a:r>
            <a:r>
              <a:rPr lang="de-DE" err="1"/>
              <a:t>of</a:t>
            </a:r>
            <a:r>
              <a:rPr lang="de-DE"/>
              <a:t> 2024 </a:t>
            </a:r>
            <a:r>
              <a:rPr lang="de-DE" sz="900"/>
              <a:t>(</a:t>
            </a:r>
            <a:r>
              <a:rPr lang="de-DE" sz="900" err="1"/>
              <a:t>for</a:t>
            </a:r>
            <a:r>
              <a:rPr lang="de-DE" sz="900"/>
              <a:t> </a:t>
            </a:r>
            <a:r>
              <a:rPr lang="de-DE" sz="900" err="1"/>
              <a:t>more</a:t>
            </a:r>
            <a:r>
              <a:rPr lang="de-DE" sz="900"/>
              <a:t> </a:t>
            </a:r>
            <a:r>
              <a:rPr lang="de-DE" sz="900" err="1"/>
              <a:t>details</a:t>
            </a:r>
            <a:r>
              <a:rPr lang="de-DE" sz="900"/>
              <a:t>, </a:t>
            </a:r>
            <a:r>
              <a:rPr lang="de-DE" sz="900" err="1"/>
              <a:t>see</a:t>
            </a:r>
            <a:r>
              <a:rPr lang="de-DE" sz="900"/>
              <a:t> </a:t>
            </a:r>
            <a:r>
              <a:rPr lang="de-DE" sz="900">
                <a:hlinkClick r:id="rId4"/>
              </a:rPr>
              <a:t>https://tradingeconomics.com/switzerland/business-confidence#</a:t>
            </a:r>
            <a:r>
              <a:rPr lang="de-DE" sz="900"/>
              <a:t>)</a:t>
            </a:r>
            <a:r>
              <a:rPr lang="de-DE"/>
              <a:t>.</a:t>
            </a:r>
          </a:p>
          <a:p>
            <a:endParaRPr lang="de-DE"/>
          </a:p>
          <a:p>
            <a:r>
              <a:rPr lang="de-DE"/>
              <a:t>The </a:t>
            </a:r>
            <a:r>
              <a:rPr lang="de-DE" err="1"/>
              <a:t>good</a:t>
            </a:r>
            <a:r>
              <a:rPr lang="de-DE"/>
              <a:t> news: Even in </a:t>
            </a:r>
            <a:r>
              <a:rPr lang="de-DE" err="1"/>
              <a:t>these</a:t>
            </a:r>
            <a:r>
              <a:rPr lang="de-DE"/>
              <a:t> </a:t>
            </a:r>
            <a:r>
              <a:rPr lang="de-DE" err="1"/>
              <a:t>challenging</a:t>
            </a:r>
            <a:r>
              <a:rPr lang="de-DE"/>
              <a:t> </a:t>
            </a:r>
            <a:r>
              <a:rPr lang="de-DE" err="1"/>
              <a:t>economic</a:t>
            </a:r>
            <a:r>
              <a:rPr lang="de-DE"/>
              <a:t> </a:t>
            </a:r>
            <a:r>
              <a:rPr lang="de-DE" err="1"/>
              <a:t>times</a:t>
            </a:r>
            <a:r>
              <a:rPr lang="de-DE"/>
              <a:t>, </a:t>
            </a:r>
            <a:r>
              <a:rPr lang="de-DE" err="1"/>
              <a:t>the</a:t>
            </a:r>
            <a:r>
              <a:rPr lang="de-DE"/>
              <a:t> </a:t>
            </a:r>
            <a:r>
              <a:rPr lang="de-DE" err="1"/>
              <a:t>surveyed</a:t>
            </a:r>
            <a:r>
              <a:rPr lang="de-DE"/>
              <a:t> </a:t>
            </a:r>
            <a:r>
              <a:rPr lang="de-DE" err="1"/>
              <a:t>startups</a:t>
            </a:r>
            <a:r>
              <a:rPr lang="de-DE"/>
              <a:t> and </a:t>
            </a:r>
            <a:r>
              <a:rPr lang="de-DE" err="1"/>
              <a:t>spinoffs</a:t>
            </a:r>
            <a:r>
              <a:rPr lang="de-DE"/>
              <a:t> </a:t>
            </a:r>
            <a:r>
              <a:rPr lang="de-DE" err="1"/>
              <a:t>of</a:t>
            </a:r>
            <a:r>
              <a:rPr lang="de-DE"/>
              <a:t> </a:t>
            </a:r>
            <a:r>
              <a:rPr lang="de-DE" err="1"/>
              <a:t>the</a:t>
            </a:r>
            <a:r>
              <a:rPr lang="de-DE"/>
              <a:t> HSG </a:t>
            </a:r>
            <a:r>
              <a:rPr lang="de-DE" err="1"/>
              <a:t>SpinOff</a:t>
            </a:r>
            <a:r>
              <a:rPr lang="de-DE"/>
              <a:t> </a:t>
            </a:r>
            <a:r>
              <a:rPr lang="de-DE" err="1"/>
              <a:t>community</a:t>
            </a:r>
            <a:r>
              <a:rPr lang="de-DE"/>
              <a:t> </a:t>
            </a:r>
            <a:r>
              <a:rPr lang="de-DE" err="1"/>
              <a:t>show</a:t>
            </a:r>
            <a:r>
              <a:rPr lang="de-DE"/>
              <a:t> </a:t>
            </a:r>
            <a:r>
              <a:rPr lang="de-DE" err="1"/>
              <a:t>above-average</a:t>
            </a:r>
            <a:r>
              <a:rPr lang="de-DE"/>
              <a:t> high </a:t>
            </a:r>
            <a:r>
              <a:rPr lang="de-DE" err="1"/>
              <a:t>levels</a:t>
            </a:r>
            <a:r>
              <a:rPr lang="de-DE"/>
              <a:t> </a:t>
            </a:r>
            <a:r>
              <a:rPr lang="de-DE" err="1"/>
              <a:t>of</a:t>
            </a:r>
            <a:r>
              <a:rPr lang="de-DE"/>
              <a:t> </a:t>
            </a:r>
            <a:r>
              <a:rPr lang="de-DE" err="1"/>
              <a:t>business</a:t>
            </a:r>
            <a:r>
              <a:rPr lang="de-DE"/>
              <a:t> </a:t>
            </a:r>
            <a:r>
              <a:rPr lang="de-DE" err="1"/>
              <a:t>optimism</a:t>
            </a:r>
            <a:r>
              <a:rPr lang="de-DE"/>
              <a:t> and </a:t>
            </a:r>
            <a:r>
              <a:rPr lang="de-DE" err="1"/>
              <a:t>confidence</a:t>
            </a:r>
            <a:r>
              <a:rPr lang="de-DE"/>
              <a:t> in </a:t>
            </a:r>
            <a:r>
              <a:rPr lang="de-DE" err="1"/>
              <a:t>their</a:t>
            </a:r>
            <a:r>
              <a:rPr lang="de-DE"/>
              <a:t> positive </a:t>
            </a:r>
            <a:r>
              <a:rPr lang="de-DE" err="1"/>
              <a:t>business</a:t>
            </a:r>
            <a:r>
              <a:rPr lang="de-DE"/>
              <a:t> </a:t>
            </a:r>
            <a:r>
              <a:rPr lang="de-DE" err="1"/>
              <a:t>development</a:t>
            </a:r>
            <a:r>
              <a:rPr lang="de-DE"/>
              <a:t>.  </a:t>
            </a:r>
          </a:p>
          <a:p>
            <a:endParaRPr lang="en-GB"/>
          </a:p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2F1223-F45B-4A48-86A1-8B4AAE68E0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70473" y="4767263"/>
            <a:ext cx="214752" cy="273844"/>
          </a:xfrm>
        </p:spPr>
        <p:txBody>
          <a:bodyPr/>
          <a:lstStyle/>
          <a:p>
            <a:fld id="{7559FC98-AF75-4A00-A03C-DF9FEBF6BCB9}" type="slidenum">
              <a:rPr lang="en-GB" smtClean="0"/>
              <a:pPr/>
              <a:t>8</a:t>
            </a:fld>
            <a:endParaRPr lang="en-GB"/>
          </a:p>
        </p:txBody>
      </p:sp>
      <p:sp>
        <p:nvSpPr>
          <p:cNvPr id="2" name="Content Placeholder 15">
            <a:extLst>
              <a:ext uri="{FF2B5EF4-FFF2-40B4-BE49-F238E27FC236}">
                <a16:creationId xmlns:a16="http://schemas.microsoft.com/office/drawing/2014/main" id="{16EB26B2-5000-6F9B-D3C7-87E2F37EE9BC}"/>
              </a:ext>
            </a:extLst>
          </p:cNvPr>
          <p:cNvSpPr txBox="1">
            <a:spLocks/>
          </p:cNvSpPr>
          <p:nvPr/>
        </p:nvSpPr>
        <p:spPr>
          <a:xfrm>
            <a:off x="358775" y="857251"/>
            <a:ext cx="8426450" cy="234950"/>
          </a:xfrm>
          <a:prstGeom prst="rect">
            <a:avLst/>
          </a:prstGeom>
        </p:spPr>
        <p:txBody>
          <a:bodyPr vert="horz" lIns="0" tIns="0" rIns="0" bIns="0" rtlCol="0">
            <a:normAutofit fontScale="92500"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rial" panose="020B0604020202020204" pitchFamily="34" charset="0"/>
              <a:buChar char="‒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SzPct val="110000"/>
              <a:buFont typeface="Arial" panose="020B0604020202020204" pitchFamily="34" charset="0"/>
              <a:buChar char="◦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SzPct val="110000"/>
              <a:buFont typeface="Arial" panose="020B0604020202020204" pitchFamily="34" charset="0"/>
              <a:buChar char="◦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SzPct val="110000"/>
              <a:buFont typeface="Arial" panose="020B0604020202020204" pitchFamily="34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SzPct val="110000"/>
              <a:buFont typeface="Arial" panose="020B0604020202020204" pitchFamily="34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SzPct val="110000"/>
              <a:buFont typeface="Arial" panose="020B0604020202020204" pitchFamily="34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SzPct val="110000"/>
              <a:buFont typeface="Arial" panose="020B0604020202020204" pitchFamily="34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accent1"/>
                </a:solidFill>
              </a:rPr>
              <a:t>Resilience is especially important in times of deteriorating business prospects. But: </a:t>
            </a:r>
            <a:r>
              <a:rPr lang="en-US" b="1">
                <a:solidFill>
                  <a:schemeClr val="accent1"/>
                </a:solidFill>
              </a:rPr>
              <a:t>HSG Spin-Offs are optimistic about the future</a:t>
            </a:r>
            <a:r>
              <a:rPr lang="en-US">
                <a:solidFill>
                  <a:schemeClr val="accent1"/>
                </a:solidFill>
              </a:rPr>
              <a:t>.</a:t>
            </a:r>
            <a:endParaRPr lang="en-GB">
              <a:solidFill>
                <a:schemeClr val="accent1"/>
              </a:solidFill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2B5AF356-3866-F351-930A-ECDF02425D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629" y="3022629"/>
            <a:ext cx="3579813" cy="647680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5E82759C-2AE0-C351-8C50-5068A595813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8880" y="3673349"/>
            <a:ext cx="3333310" cy="215342"/>
          </a:xfrm>
          <a:prstGeom prst="rect">
            <a:avLst/>
          </a:prstGeom>
        </p:spPr>
      </p:pic>
      <p:sp>
        <p:nvSpPr>
          <p:cNvPr id="10" name="Content Placeholder 15">
            <a:extLst>
              <a:ext uri="{FF2B5EF4-FFF2-40B4-BE49-F238E27FC236}">
                <a16:creationId xmlns:a16="http://schemas.microsoft.com/office/drawing/2014/main" id="{B5140EC7-EF05-2DA6-2544-EAAE6899F042}"/>
              </a:ext>
            </a:extLst>
          </p:cNvPr>
          <p:cNvSpPr txBox="1">
            <a:spLocks/>
          </p:cNvSpPr>
          <p:nvPr/>
        </p:nvSpPr>
        <p:spPr>
          <a:xfrm>
            <a:off x="425014" y="4112038"/>
            <a:ext cx="3941044" cy="43517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rial" panose="020B0604020202020204" pitchFamily="34" charset="0"/>
              <a:buChar char="‒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SzPct val="110000"/>
              <a:buFont typeface="Arial" panose="020B0604020202020204" pitchFamily="34" charset="0"/>
              <a:buChar char="◦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SzPct val="110000"/>
              <a:buFont typeface="Arial" panose="020B0604020202020204" pitchFamily="34" charset="0"/>
              <a:buChar char="◦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SzPct val="110000"/>
              <a:buFont typeface="Arial" panose="020B0604020202020204" pitchFamily="34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SzPct val="110000"/>
              <a:buFont typeface="Arial" panose="020B0604020202020204" pitchFamily="34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SzPct val="110000"/>
              <a:buFont typeface="Arial" panose="020B0604020202020204" pitchFamily="34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SzPct val="110000"/>
              <a:buFont typeface="Arial" panose="020B0604020202020204" pitchFamily="34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b="1"/>
              <a:t>Answers provided to the question: </a:t>
            </a:r>
            <a:r>
              <a:rPr lang="en-US" sz="900" b="1" i="1"/>
              <a:t>“In comparison to the general business situation one year ago, the general economic circumstances today are…”</a:t>
            </a:r>
            <a:endParaRPr lang="en-GB" i="1"/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C663ACEB-A85C-4A32-A234-31F16A26B26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1700" y="2976473"/>
            <a:ext cx="3992993" cy="1026447"/>
          </a:xfrm>
          <a:prstGeom prst="rect">
            <a:avLst/>
          </a:prstGeom>
        </p:spPr>
      </p:pic>
      <p:sp>
        <p:nvSpPr>
          <p:cNvPr id="13" name="Rechteck 12">
            <a:extLst>
              <a:ext uri="{FF2B5EF4-FFF2-40B4-BE49-F238E27FC236}">
                <a16:creationId xmlns:a16="http://schemas.microsoft.com/office/drawing/2014/main" id="{6CC7AFFF-ADA4-E108-B5FF-0B7F26FD4BA1}"/>
              </a:ext>
            </a:extLst>
          </p:cNvPr>
          <p:cNvSpPr/>
          <p:nvPr/>
        </p:nvSpPr>
        <p:spPr>
          <a:xfrm>
            <a:off x="358774" y="2778796"/>
            <a:ext cx="4073525" cy="167868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E05BD044-75A6-5D1E-D12C-E600C342517D}"/>
              </a:ext>
            </a:extLst>
          </p:cNvPr>
          <p:cNvSpPr/>
          <p:nvPr/>
        </p:nvSpPr>
        <p:spPr>
          <a:xfrm>
            <a:off x="4711700" y="2778796"/>
            <a:ext cx="4073525" cy="167868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7" name="Content Placeholder 15">
            <a:extLst>
              <a:ext uri="{FF2B5EF4-FFF2-40B4-BE49-F238E27FC236}">
                <a16:creationId xmlns:a16="http://schemas.microsoft.com/office/drawing/2014/main" id="{C081A789-A1B6-8F99-0DDB-C0150AD4C9FE}"/>
              </a:ext>
            </a:extLst>
          </p:cNvPr>
          <p:cNvSpPr txBox="1">
            <a:spLocks/>
          </p:cNvSpPr>
          <p:nvPr/>
        </p:nvSpPr>
        <p:spPr>
          <a:xfrm>
            <a:off x="4777943" y="4112038"/>
            <a:ext cx="4007281" cy="43517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rial" panose="020B0604020202020204" pitchFamily="34" charset="0"/>
              <a:buChar char="‒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SzPct val="110000"/>
              <a:buFont typeface="Arial" panose="020B0604020202020204" pitchFamily="34" charset="0"/>
              <a:buChar char="◦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SzPct val="110000"/>
              <a:buFont typeface="Arial" panose="020B0604020202020204" pitchFamily="34" charset="0"/>
              <a:buChar char="◦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SzPct val="110000"/>
              <a:buFont typeface="Arial" panose="020B0604020202020204" pitchFamily="34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SzPct val="110000"/>
              <a:buFont typeface="Arial" panose="020B0604020202020204" pitchFamily="34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SzPct val="110000"/>
              <a:buFont typeface="Arial" panose="020B0604020202020204" pitchFamily="34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SzPct val="110000"/>
              <a:buFont typeface="Arial" panose="020B0604020202020204" pitchFamily="34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b="1"/>
              <a:t>Answers provided to the question: </a:t>
            </a:r>
            <a:r>
              <a:rPr lang="en-US" sz="900" b="1" i="1"/>
              <a:t>“What external, macro-level factors have most influenced the course of your venture's business in recent months?”</a:t>
            </a:r>
            <a:endParaRPr lang="en-GB" i="1"/>
          </a:p>
        </p:txBody>
      </p:sp>
    </p:spTree>
    <p:custDataLst>
      <p:custData r:id="rId1"/>
      <p:custData r:id="rId2"/>
    </p:custDataLst>
    <p:extLst>
      <p:ext uri="{BB962C8B-B14F-4D97-AF65-F5344CB8AC3E}">
        <p14:creationId xmlns:p14="http://schemas.microsoft.com/office/powerpoint/2010/main" val="30584349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F2CECFA1-4912-44EB-8121-F49C3215A8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5" y="376238"/>
            <a:ext cx="8426450" cy="373062"/>
          </a:xfrm>
        </p:spPr>
        <p:txBody>
          <a:bodyPr/>
          <a:lstStyle/>
          <a:p>
            <a:r>
              <a:rPr lang="en-GB"/>
              <a:t>Deep dive: Macro-economic forces of change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8B2A2F49-5E69-4244-8BC3-8D365A0A85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775" y="1276350"/>
            <a:ext cx="8426450" cy="1282395"/>
          </a:xfrm>
        </p:spPr>
        <p:txBody>
          <a:bodyPr>
            <a:normAutofit/>
          </a:bodyPr>
          <a:lstStyle/>
          <a:p>
            <a:r>
              <a:rPr lang="de-DE" err="1"/>
              <a:t>We</a:t>
            </a:r>
            <a:r>
              <a:rPr lang="de-DE"/>
              <a:t> </a:t>
            </a:r>
            <a:r>
              <a:rPr lang="de-DE" err="1"/>
              <a:t>asked</a:t>
            </a:r>
            <a:r>
              <a:rPr lang="de-DE"/>
              <a:t> the </a:t>
            </a:r>
            <a:r>
              <a:rPr lang="de-DE" err="1"/>
              <a:t>ventures</a:t>
            </a:r>
            <a:r>
              <a:rPr lang="de-DE"/>
              <a:t> </a:t>
            </a:r>
            <a:r>
              <a:rPr lang="de-DE" err="1"/>
              <a:t>of</a:t>
            </a:r>
            <a:r>
              <a:rPr lang="de-DE"/>
              <a:t> the HSG </a:t>
            </a:r>
            <a:r>
              <a:rPr lang="de-DE" err="1"/>
              <a:t>SpinOff</a:t>
            </a:r>
            <a:r>
              <a:rPr lang="de-DE"/>
              <a:t> </a:t>
            </a:r>
            <a:r>
              <a:rPr lang="de-DE" err="1"/>
              <a:t>community</a:t>
            </a:r>
            <a:r>
              <a:rPr lang="de-DE"/>
              <a:t> the </a:t>
            </a:r>
            <a:r>
              <a:rPr lang="de-DE" err="1"/>
              <a:t>following</a:t>
            </a:r>
            <a:r>
              <a:rPr lang="de-DE"/>
              <a:t> </a:t>
            </a:r>
            <a:r>
              <a:rPr lang="de-DE" err="1"/>
              <a:t>question</a:t>
            </a:r>
            <a:r>
              <a:rPr lang="de-DE"/>
              <a:t> „</a:t>
            </a:r>
            <a:r>
              <a:rPr lang="en-US" i="1"/>
              <a:t>What are the main changes you are expecting within the next 12 months that have an direct impact on the course of business of your venture?</a:t>
            </a:r>
            <a:r>
              <a:rPr lang="en-US"/>
              <a:t>” – and those are the comprised answers:</a:t>
            </a:r>
            <a:endParaRPr lang="de-DE"/>
          </a:p>
          <a:p>
            <a:endParaRPr lang="en-GB"/>
          </a:p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2F1223-F45B-4A48-86A1-8B4AAE68E0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70473" y="4767263"/>
            <a:ext cx="214752" cy="273844"/>
          </a:xfrm>
        </p:spPr>
        <p:txBody>
          <a:bodyPr/>
          <a:lstStyle/>
          <a:p>
            <a:fld id="{7559FC98-AF75-4A00-A03C-DF9FEBF6BCB9}" type="slidenum">
              <a:rPr lang="en-GB" smtClean="0"/>
              <a:pPr/>
              <a:t>9</a:t>
            </a:fld>
            <a:endParaRPr lang="en-GB"/>
          </a:p>
        </p:txBody>
      </p:sp>
      <p:sp>
        <p:nvSpPr>
          <p:cNvPr id="2" name="Content Placeholder 15">
            <a:extLst>
              <a:ext uri="{FF2B5EF4-FFF2-40B4-BE49-F238E27FC236}">
                <a16:creationId xmlns:a16="http://schemas.microsoft.com/office/drawing/2014/main" id="{16EB26B2-5000-6F9B-D3C7-87E2F37EE9BC}"/>
              </a:ext>
            </a:extLst>
          </p:cNvPr>
          <p:cNvSpPr txBox="1">
            <a:spLocks/>
          </p:cNvSpPr>
          <p:nvPr/>
        </p:nvSpPr>
        <p:spPr>
          <a:xfrm>
            <a:off x="358775" y="857251"/>
            <a:ext cx="8426450" cy="234950"/>
          </a:xfrm>
          <a:prstGeom prst="rect">
            <a:avLst/>
          </a:prstGeom>
        </p:spPr>
        <p:txBody>
          <a:bodyPr vert="horz" lIns="0" tIns="0" rIns="0" bIns="0" rtlCol="0">
            <a:normAutofit fontScale="92500"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rial" panose="020B0604020202020204" pitchFamily="34" charset="0"/>
              <a:buChar char="‒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SzPct val="110000"/>
              <a:buFont typeface="Arial" panose="020B0604020202020204" pitchFamily="34" charset="0"/>
              <a:buChar char="◦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SzPct val="110000"/>
              <a:buFont typeface="Arial" panose="020B0604020202020204" pitchFamily="34" charset="0"/>
              <a:buChar char="◦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SzPct val="110000"/>
              <a:buFont typeface="Arial" panose="020B0604020202020204" pitchFamily="34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SzPct val="110000"/>
              <a:buFont typeface="Arial" panose="020B0604020202020204" pitchFamily="34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SzPct val="110000"/>
              <a:buFont typeface="Arial" panose="020B0604020202020204" pitchFamily="34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SzPct val="110000"/>
              <a:buFont typeface="Arial" panose="020B0604020202020204" pitchFamily="34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accent1"/>
                </a:solidFill>
              </a:rPr>
              <a:t>Resilience is especially important in times of deteriorating business prospects. But: </a:t>
            </a:r>
            <a:r>
              <a:rPr lang="en-US" b="1">
                <a:solidFill>
                  <a:schemeClr val="accent1"/>
                </a:solidFill>
              </a:rPr>
              <a:t>HSG Spin-Offs are optimistic about the future</a:t>
            </a:r>
            <a:r>
              <a:rPr lang="en-US">
                <a:solidFill>
                  <a:schemeClr val="accent1"/>
                </a:solidFill>
              </a:rPr>
              <a:t>.</a:t>
            </a:r>
            <a:endParaRPr lang="en-GB">
              <a:solidFill>
                <a:schemeClr val="accent1"/>
              </a:solidFill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EC250EB5-CA20-B434-6B15-FB34815668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900" y="1785324"/>
            <a:ext cx="7810500" cy="1915140"/>
          </a:xfrm>
          <a:prstGeom prst="rect">
            <a:avLst/>
          </a:prstGeom>
        </p:spPr>
      </p:pic>
      <p:sp>
        <p:nvSpPr>
          <p:cNvPr id="8" name="Sprechblase: rechteckig mit abgerundeten Ecken 7">
            <a:extLst>
              <a:ext uri="{FF2B5EF4-FFF2-40B4-BE49-F238E27FC236}">
                <a16:creationId xmlns:a16="http://schemas.microsoft.com/office/drawing/2014/main" id="{F0637406-2658-F8EF-9627-756A70AB464C}"/>
              </a:ext>
            </a:extLst>
          </p:cNvPr>
          <p:cNvSpPr/>
          <p:nvPr/>
        </p:nvSpPr>
        <p:spPr>
          <a:xfrm>
            <a:off x="6089650" y="3886199"/>
            <a:ext cx="2635250" cy="612648"/>
          </a:xfrm>
          <a:prstGeom prst="wedgeRoundRectCallout">
            <a:avLst>
              <a:gd name="adj1" fmla="val -52640"/>
              <a:gd name="adj2" fmla="val -94009"/>
              <a:gd name="adj3" fmla="val 16667"/>
            </a:avLst>
          </a:prstGeom>
          <a:noFill/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0" i="1">
                <a:solidFill>
                  <a:srgbClr val="212121"/>
                </a:solidFill>
                <a:effectLst/>
              </a:rPr>
              <a:t>Slowdown in economic growth, job cuts and reduced consumer behavior.</a:t>
            </a:r>
            <a:endParaRPr lang="de-CH" sz="1200" i="1"/>
          </a:p>
        </p:txBody>
      </p:sp>
      <p:sp>
        <p:nvSpPr>
          <p:cNvPr id="9" name="Sprechblase: rechteckig mit abgerundeten Ecken 8">
            <a:extLst>
              <a:ext uri="{FF2B5EF4-FFF2-40B4-BE49-F238E27FC236}">
                <a16:creationId xmlns:a16="http://schemas.microsoft.com/office/drawing/2014/main" id="{08EB5650-B502-7754-19AD-BA43FA6247E7}"/>
              </a:ext>
            </a:extLst>
          </p:cNvPr>
          <p:cNvSpPr/>
          <p:nvPr/>
        </p:nvSpPr>
        <p:spPr>
          <a:xfrm>
            <a:off x="358775" y="3635246"/>
            <a:ext cx="2635250" cy="987554"/>
          </a:xfrm>
          <a:prstGeom prst="wedgeRoundRectCallout">
            <a:avLst>
              <a:gd name="adj1" fmla="val 48564"/>
              <a:gd name="adj2" fmla="val -67502"/>
              <a:gd name="adj3" fmla="val 16667"/>
            </a:avLst>
          </a:prstGeom>
          <a:noFill/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0" i="1">
                <a:solidFill>
                  <a:srgbClr val="212121"/>
                </a:solidFill>
                <a:effectLst/>
              </a:rPr>
              <a:t>Worsening military crises in Ukraine and Israel as well as potentially Trump winning the US elections, leading to rising insecurity and lower consumer spending in Europe.</a:t>
            </a:r>
            <a:endParaRPr lang="de-CH" sz="1200" i="1"/>
          </a:p>
        </p:txBody>
      </p:sp>
      <p:sp>
        <p:nvSpPr>
          <p:cNvPr id="11" name="Sprechblase: rechteckig mit abgerundeten Ecken 10">
            <a:extLst>
              <a:ext uri="{FF2B5EF4-FFF2-40B4-BE49-F238E27FC236}">
                <a16:creationId xmlns:a16="http://schemas.microsoft.com/office/drawing/2014/main" id="{B03B1430-677C-10FE-FF57-D90F6FAFFE99}"/>
              </a:ext>
            </a:extLst>
          </p:cNvPr>
          <p:cNvSpPr/>
          <p:nvPr/>
        </p:nvSpPr>
        <p:spPr>
          <a:xfrm>
            <a:off x="3254375" y="3841750"/>
            <a:ext cx="2635250" cy="825500"/>
          </a:xfrm>
          <a:prstGeom prst="wedgeRoundRectCallout">
            <a:avLst>
              <a:gd name="adj1" fmla="val -35291"/>
              <a:gd name="adj2" fmla="val -69611"/>
              <a:gd name="adj3" fmla="val 16667"/>
            </a:avLst>
          </a:prstGeom>
          <a:noFill/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i="1">
                <a:solidFill>
                  <a:srgbClr val="212121"/>
                </a:solidFill>
              </a:rPr>
              <a:t>T</a:t>
            </a:r>
            <a:r>
              <a:rPr lang="en-US" sz="1200" b="0" i="1">
                <a:solidFill>
                  <a:srgbClr val="212121"/>
                </a:solidFill>
                <a:effectLst/>
              </a:rPr>
              <a:t>here is a lot of dry powder on the market, as a result of which we expect that raising will be a little easier then last year..</a:t>
            </a:r>
            <a:endParaRPr lang="de-CH" sz="1200" i="1"/>
          </a:p>
        </p:txBody>
      </p:sp>
    </p:spTree>
    <p:custDataLst>
      <p:custData r:id="rId1"/>
      <p:custData r:id="rId2"/>
    </p:custDataLst>
    <p:extLst>
      <p:ext uri="{BB962C8B-B14F-4D97-AF65-F5344CB8AC3E}">
        <p14:creationId xmlns:p14="http://schemas.microsoft.com/office/powerpoint/2010/main" val="29316005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Grafik 30">
            <a:extLst>
              <a:ext uri="{FF2B5EF4-FFF2-40B4-BE49-F238E27FC236}">
                <a16:creationId xmlns:a16="http://schemas.microsoft.com/office/drawing/2014/main" id="{D6DBD4C7-F8B3-A8E0-72E8-52969B07DF5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67206"/>
          <a:stretch/>
        </p:blipFill>
        <p:spPr>
          <a:xfrm>
            <a:off x="396018" y="2560029"/>
            <a:ext cx="1289217" cy="1617466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F2CECFA1-4912-44EB-8121-F49C3215A8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5" y="376238"/>
            <a:ext cx="8426450" cy="373062"/>
          </a:xfrm>
        </p:spPr>
        <p:txBody>
          <a:bodyPr/>
          <a:lstStyle/>
          <a:p>
            <a:r>
              <a:rPr lang="en-GB"/>
              <a:t>Funding situation of HSG Spin-Offs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2F1223-F45B-4A48-86A1-8B4AAE68E0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70473" y="4767263"/>
            <a:ext cx="214752" cy="273844"/>
          </a:xfrm>
        </p:spPr>
        <p:txBody>
          <a:bodyPr/>
          <a:lstStyle/>
          <a:p>
            <a:fld id="{7559FC98-AF75-4A00-A03C-DF9FEBF6BCB9}" type="slidenum">
              <a:rPr lang="en-GB" smtClean="0"/>
              <a:pPr/>
              <a:t>10</a:t>
            </a:fld>
            <a:endParaRPr lang="en-GB"/>
          </a:p>
        </p:txBody>
      </p:sp>
      <p:sp>
        <p:nvSpPr>
          <p:cNvPr id="2" name="Content Placeholder 15">
            <a:extLst>
              <a:ext uri="{FF2B5EF4-FFF2-40B4-BE49-F238E27FC236}">
                <a16:creationId xmlns:a16="http://schemas.microsoft.com/office/drawing/2014/main" id="{16EB26B2-5000-6F9B-D3C7-87E2F37EE9BC}"/>
              </a:ext>
            </a:extLst>
          </p:cNvPr>
          <p:cNvSpPr txBox="1">
            <a:spLocks/>
          </p:cNvSpPr>
          <p:nvPr/>
        </p:nvSpPr>
        <p:spPr>
          <a:xfrm>
            <a:off x="358775" y="857251"/>
            <a:ext cx="8426450" cy="2349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rial" panose="020B0604020202020204" pitchFamily="34" charset="0"/>
              <a:buChar char="‒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SzPct val="110000"/>
              <a:buFont typeface="Arial" panose="020B0604020202020204" pitchFamily="34" charset="0"/>
              <a:buChar char="◦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SzPct val="110000"/>
              <a:buFont typeface="Arial" panose="020B0604020202020204" pitchFamily="34" charset="0"/>
              <a:buChar char="◦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SzPct val="110000"/>
              <a:buFont typeface="Arial" panose="020B0604020202020204" pitchFamily="34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SzPct val="110000"/>
              <a:buFont typeface="Arial" panose="020B0604020202020204" pitchFamily="34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SzPct val="110000"/>
              <a:buFont typeface="Arial" panose="020B0604020202020204" pitchFamily="34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SzPct val="110000"/>
              <a:buFont typeface="Arial" panose="020B0604020202020204" pitchFamily="34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accent1"/>
                </a:solidFill>
              </a:rPr>
              <a:t>HSG Spin-Offs perform well in securing funding from external investors across all stages of venture development.</a:t>
            </a:r>
            <a:endParaRPr lang="en-GB">
              <a:solidFill>
                <a:schemeClr val="accent1"/>
              </a:solidFill>
            </a:endParaRPr>
          </a:p>
        </p:txBody>
      </p:sp>
      <p:pic>
        <p:nvPicPr>
          <p:cNvPr id="24" name="Grafik 23">
            <a:extLst>
              <a:ext uri="{FF2B5EF4-FFF2-40B4-BE49-F238E27FC236}">
                <a16:creationId xmlns:a16="http://schemas.microsoft.com/office/drawing/2014/main" id="{9483064D-5A8A-A901-7F6A-67AB2EA908A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0213" r="8164"/>
          <a:stretch/>
        </p:blipFill>
        <p:spPr>
          <a:xfrm>
            <a:off x="6659880" y="2642526"/>
            <a:ext cx="2062898" cy="1781836"/>
          </a:xfrm>
          <a:prstGeom prst="rect">
            <a:avLst/>
          </a:prstGeom>
        </p:spPr>
      </p:pic>
      <p:sp>
        <p:nvSpPr>
          <p:cNvPr id="25" name="Content Placeholder 15">
            <a:extLst>
              <a:ext uri="{FF2B5EF4-FFF2-40B4-BE49-F238E27FC236}">
                <a16:creationId xmlns:a16="http://schemas.microsoft.com/office/drawing/2014/main" id="{6551B775-3F70-E3AB-5D5B-6DDD110FAEE5}"/>
              </a:ext>
            </a:extLst>
          </p:cNvPr>
          <p:cNvSpPr txBox="1">
            <a:spLocks/>
          </p:cNvSpPr>
          <p:nvPr/>
        </p:nvSpPr>
        <p:spPr>
          <a:xfrm>
            <a:off x="4775161" y="3612920"/>
            <a:ext cx="1808519" cy="82932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rial" panose="020B0604020202020204" pitchFamily="34" charset="0"/>
              <a:buChar char="‒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SzPct val="110000"/>
              <a:buFont typeface="Arial" panose="020B0604020202020204" pitchFamily="34" charset="0"/>
              <a:buChar char="◦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SzPct val="110000"/>
              <a:buFont typeface="Arial" panose="020B0604020202020204" pitchFamily="34" charset="0"/>
              <a:buChar char="◦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SzPct val="110000"/>
              <a:buFont typeface="Arial" panose="020B0604020202020204" pitchFamily="34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SzPct val="110000"/>
              <a:buFont typeface="Arial" panose="020B0604020202020204" pitchFamily="34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SzPct val="110000"/>
              <a:buFont typeface="Arial" panose="020B0604020202020204" pitchFamily="34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SzPct val="110000"/>
              <a:buFont typeface="Arial" panose="020B0604020202020204" pitchFamily="34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b="1"/>
              <a:t>Funding stage of surveyed HSG Spin-Off. Actual numbers may differ. As of 2024, two HSG spin-offs have gone public (IPO) - however, these did not take part in the survey for 2023.</a:t>
            </a:r>
            <a:endParaRPr lang="en-GB" i="1"/>
          </a:p>
        </p:txBody>
      </p:sp>
      <p:pic>
        <p:nvPicPr>
          <p:cNvPr id="27" name="Grafik 26">
            <a:extLst>
              <a:ext uri="{FF2B5EF4-FFF2-40B4-BE49-F238E27FC236}">
                <a16:creationId xmlns:a16="http://schemas.microsoft.com/office/drawing/2014/main" id="{8C8F9267-6144-C340-9F85-398F61088FD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8563"/>
          <a:stretch/>
        </p:blipFill>
        <p:spPr>
          <a:xfrm>
            <a:off x="2167800" y="2480310"/>
            <a:ext cx="2267281" cy="1813559"/>
          </a:xfrm>
          <a:prstGeom prst="rect">
            <a:avLst/>
          </a:prstGeom>
        </p:spPr>
      </p:pic>
      <p:sp>
        <p:nvSpPr>
          <p:cNvPr id="29" name="Content Placeholder 15">
            <a:extLst>
              <a:ext uri="{FF2B5EF4-FFF2-40B4-BE49-F238E27FC236}">
                <a16:creationId xmlns:a16="http://schemas.microsoft.com/office/drawing/2014/main" id="{49922AD1-F38A-B0A0-1A38-AA31E4A01F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774" y="1276350"/>
            <a:ext cx="8426449" cy="1528995"/>
          </a:xfrm>
        </p:spPr>
        <p:txBody>
          <a:bodyPr>
            <a:normAutofit/>
          </a:bodyPr>
          <a:lstStyle/>
          <a:p>
            <a:r>
              <a:rPr lang="en-US"/>
              <a:t>Propelled by their high overall business quality and level of innovativeness, on average, HSG Spin-Offs have an easier time securing funding than other ventures. This was verified through qualitative descriptions of founders of HSG Spin-Offs of their past funding processes, in comparison to the commonly outlined structure of funding processes. </a:t>
            </a:r>
          </a:p>
          <a:p>
            <a:endParaRPr lang="en-US"/>
          </a:p>
          <a:p>
            <a:r>
              <a:rPr lang="en-US"/>
              <a:t>At the time of the survey for 2023 of the HSG Spin-Off Barometer, the average financing volume per venture was CHF 5.7 million, based on the data of the ventures surveyed.</a:t>
            </a:r>
          </a:p>
        </p:txBody>
      </p:sp>
      <p:sp>
        <p:nvSpPr>
          <p:cNvPr id="30" name="Rechteck 29">
            <a:extLst>
              <a:ext uri="{FF2B5EF4-FFF2-40B4-BE49-F238E27FC236}">
                <a16:creationId xmlns:a16="http://schemas.microsoft.com/office/drawing/2014/main" id="{DE2B9F01-1421-B5EC-BA36-DA9E901E46AA}"/>
              </a:ext>
            </a:extLst>
          </p:cNvPr>
          <p:cNvSpPr/>
          <p:nvPr/>
        </p:nvSpPr>
        <p:spPr>
          <a:xfrm>
            <a:off x="358774" y="2568810"/>
            <a:ext cx="4073525" cy="1888676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8" name="Content Placeholder 15">
            <a:extLst>
              <a:ext uri="{FF2B5EF4-FFF2-40B4-BE49-F238E27FC236}">
                <a16:creationId xmlns:a16="http://schemas.microsoft.com/office/drawing/2014/main" id="{5648AFBA-06D5-9A47-674F-E8A6D2A80CDA}"/>
              </a:ext>
            </a:extLst>
          </p:cNvPr>
          <p:cNvSpPr txBox="1">
            <a:spLocks/>
          </p:cNvSpPr>
          <p:nvPr/>
        </p:nvSpPr>
        <p:spPr>
          <a:xfrm>
            <a:off x="425014" y="4159019"/>
            <a:ext cx="3941044" cy="43517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rial" panose="020B0604020202020204" pitchFamily="34" charset="0"/>
              <a:buChar char="‒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SzPct val="110000"/>
              <a:buFont typeface="Arial" panose="020B0604020202020204" pitchFamily="34" charset="0"/>
              <a:buChar char="◦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SzPct val="110000"/>
              <a:buFont typeface="Arial" panose="020B0604020202020204" pitchFamily="34" charset="0"/>
              <a:buChar char="◦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SzPct val="110000"/>
              <a:buFont typeface="Arial" panose="020B0604020202020204" pitchFamily="34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SzPct val="110000"/>
              <a:buFont typeface="Arial" panose="020B0604020202020204" pitchFamily="34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SzPct val="110000"/>
              <a:buFont typeface="Arial" panose="020B0604020202020204" pitchFamily="34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SzPct val="110000"/>
              <a:buFont typeface="Arial" panose="020B0604020202020204" pitchFamily="34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b="1"/>
              <a:t>Total amount of funding secured by HSG Spin-Offs surveyed within the HSG Spin-Off Barometer 2023.</a:t>
            </a:r>
            <a:endParaRPr lang="en-GB" i="1"/>
          </a:p>
        </p:txBody>
      </p:sp>
      <p:sp>
        <p:nvSpPr>
          <p:cNvPr id="32" name="Rechteck 31">
            <a:extLst>
              <a:ext uri="{FF2B5EF4-FFF2-40B4-BE49-F238E27FC236}">
                <a16:creationId xmlns:a16="http://schemas.microsoft.com/office/drawing/2014/main" id="{575FEF39-7E19-091C-8326-1CE6A468457E}"/>
              </a:ext>
            </a:extLst>
          </p:cNvPr>
          <p:cNvSpPr/>
          <p:nvPr/>
        </p:nvSpPr>
        <p:spPr>
          <a:xfrm>
            <a:off x="4708921" y="2568810"/>
            <a:ext cx="4073525" cy="1888676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pic>
        <p:nvPicPr>
          <p:cNvPr id="33" name="Grafik 32">
            <a:extLst>
              <a:ext uri="{FF2B5EF4-FFF2-40B4-BE49-F238E27FC236}">
                <a16:creationId xmlns:a16="http://schemas.microsoft.com/office/drawing/2014/main" id="{C7F293C4-C875-286E-9F63-CD9E1E1B6AD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0819" r="81208" b="25398"/>
          <a:stretch/>
        </p:blipFill>
        <p:spPr>
          <a:xfrm>
            <a:off x="4728253" y="2601940"/>
            <a:ext cx="679660" cy="829327"/>
          </a:xfrm>
          <a:prstGeom prst="rect">
            <a:avLst/>
          </a:prstGeom>
        </p:spPr>
      </p:pic>
    </p:spTree>
    <p:custDataLst>
      <p:custData r:id="rId1"/>
      <p:custData r:id="rId2"/>
    </p:custDataLst>
    <p:extLst>
      <p:ext uri="{BB962C8B-B14F-4D97-AF65-F5344CB8AC3E}">
        <p14:creationId xmlns:p14="http://schemas.microsoft.com/office/powerpoint/2010/main" val="40349830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F2CECFA1-4912-44EB-8121-F49C3215A8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5" y="376238"/>
            <a:ext cx="8426450" cy="373062"/>
          </a:xfrm>
        </p:spPr>
        <p:txBody>
          <a:bodyPr/>
          <a:lstStyle/>
          <a:p>
            <a:r>
              <a:rPr lang="en-GB"/>
              <a:t>Impact on funding conditions for startups and scaleups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8B2A2F49-5E69-4244-8BC3-8D365A0A85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774" y="1276350"/>
            <a:ext cx="8426449" cy="1528995"/>
          </a:xfrm>
        </p:spPr>
        <p:txBody>
          <a:bodyPr>
            <a:normAutofit/>
          </a:bodyPr>
          <a:lstStyle/>
          <a:p>
            <a:r>
              <a:rPr lang="de-DE"/>
              <a:t>HSG Spin-Offs </a:t>
            </a:r>
            <a:r>
              <a:rPr lang="de-DE" err="1"/>
              <a:t>are</a:t>
            </a:r>
            <a:r>
              <a:rPr lang="de-DE"/>
              <a:t> </a:t>
            </a:r>
            <a:r>
              <a:rPr lang="de-DE" err="1"/>
              <a:t>aware</a:t>
            </a:r>
            <a:r>
              <a:rPr lang="de-DE"/>
              <a:t> </a:t>
            </a:r>
            <a:r>
              <a:rPr lang="de-DE" err="1"/>
              <a:t>of</a:t>
            </a:r>
            <a:r>
              <a:rPr lang="de-DE"/>
              <a:t> the </a:t>
            </a:r>
            <a:r>
              <a:rPr lang="de-DE" err="1"/>
              <a:t>more</a:t>
            </a:r>
            <a:r>
              <a:rPr lang="de-DE"/>
              <a:t> </a:t>
            </a:r>
            <a:r>
              <a:rPr lang="de-DE" err="1"/>
              <a:t>challenging</a:t>
            </a:r>
            <a:r>
              <a:rPr lang="de-DE"/>
              <a:t> </a:t>
            </a:r>
            <a:r>
              <a:rPr lang="de-DE" err="1"/>
              <a:t>conditions</a:t>
            </a:r>
            <a:r>
              <a:rPr lang="de-DE"/>
              <a:t>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raise</a:t>
            </a:r>
            <a:r>
              <a:rPr lang="de-DE"/>
              <a:t> external </a:t>
            </a:r>
            <a:r>
              <a:rPr lang="de-DE" err="1"/>
              <a:t>funding</a:t>
            </a:r>
            <a:r>
              <a:rPr lang="de-DE"/>
              <a:t>, </a:t>
            </a:r>
            <a:r>
              <a:rPr lang="de-DE" err="1"/>
              <a:t>induced</a:t>
            </a:r>
            <a:r>
              <a:rPr lang="de-DE"/>
              <a:t> </a:t>
            </a:r>
            <a:r>
              <a:rPr lang="de-DE" err="1"/>
              <a:t>by</a:t>
            </a:r>
            <a:r>
              <a:rPr lang="de-DE"/>
              <a:t> </a:t>
            </a:r>
            <a:r>
              <a:rPr lang="de-DE" err="1"/>
              <a:t>tensions</a:t>
            </a:r>
            <a:r>
              <a:rPr lang="de-DE"/>
              <a:t> at the global </a:t>
            </a:r>
            <a:r>
              <a:rPr lang="de-DE" err="1"/>
              <a:t>markets</a:t>
            </a:r>
            <a:r>
              <a:rPr lang="de-DE"/>
              <a:t>. </a:t>
            </a:r>
            <a:r>
              <a:rPr lang="de-DE" err="1"/>
              <a:t>Fortunately</a:t>
            </a:r>
            <a:r>
              <a:rPr lang="de-DE"/>
              <a:t>, </a:t>
            </a:r>
            <a:r>
              <a:rPr lang="de-DE" err="1"/>
              <a:t>those</a:t>
            </a:r>
            <a:r>
              <a:rPr lang="de-DE"/>
              <a:t> </a:t>
            </a:r>
            <a:r>
              <a:rPr lang="de-DE" err="1"/>
              <a:t>startups</a:t>
            </a:r>
            <a:r>
              <a:rPr lang="de-DE"/>
              <a:t> and </a:t>
            </a:r>
            <a:r>
              <a:rPr lang="de-DE" err="1"/>
              <a:t>scaleups</a:t>
            </a:r>
            <a:r>
              <a:rPr lang="de-DE"/>
              <a:t> </a:t>
            </a:r>
            <a:r>
              <a:rPr lang="de-DE" err="1"/>
              <a:t>that</a:t>
            </a:r>
            <a:r>
              <a:rPr lang="de-DE"/>
              <a:t> </a:t>
            </a:r>
            <a:r>
              <a:rPr lang="de-DE" err="1"/>
              <a:t>are</a:t>
            </a:r>
            <a:r>
              <a:rPr lang="de-DE"/>
              <a:t> </a:t>
            </a:r>
            <a:r>
              <a:rPr lang="de-DE" err="1"/>
              <a:t>observing</a:t>
            </a:r>
            <a:r>
              <a:rPr lang="de-DE"/>
              <a:t> </a:t>
            </a:r>
            <a:r>
              <a:rPr lang="de-DE" err="1"/>
              <a:t>deteriorating</a:t>
            </a:r>
            <a:r>
              <a:rPr lang="de-DE"/>
              <a:t> </a:t>
            </a:r>
            <a:r>
              <a:rPr lang="de-DE" err="1"/>
              <a:t>funding</a:t>
            </a:r>
            <a:r>
              <a:rPr lang="de-DE"/>
              <a:t> </a:t>
            </a:r>
            <a:r>
              <a:rPr lang="de-DE" err="1"/>
              <a:t>conditions</a:t>
            </a:r>
            <a:r>
              <a:rPr lang="de-DE"/>
              <a:t> in </a:t>
            </a:r>
            <a:r>
              <a:rPr lang="de-DE" err="1"/>
              <a:t>their</a:t>
            </a:r>
            <a:r>
              <a:rPr lang="de-DE"/>
              <a:t> </a:t>
            </a:r>
            <a:r>
              <a:rPr lang="de-DE" err="1"/>
              <a:t>respective</a:t>
            </a:r>
            <a:r>
              <a:rPr lang="de-DE"/>
              <a:t> </a:t>
            </a:r>
            <a:r>
              <a:rPr lang="de-DE" err="1"/>
              <a:t>industry</a:t>
            </a:r>
            <a:r>
              <a:rPr lang="de-DE"/>
              <a:t> </a:t>
            </a:r>
            <a:r>
              <a:rPr lang="de-DE" err="1"/>
              <a:t>to</a:t>
            </a:r>
            <a:r>
              <a:rPr lang="de-DE"/>
              <a:t> large </a:t>
            </a:r>
            <a:r>
              <a:rPr lang="de-DE" err="1"/>
              <a:t>parts</a:t>
            </a:r>
            <a:r>
              <a:rPr lang="de-DE"/>
              <a:t> </a:t>
            </a:r>
            <a:r>
              <a:rPr lang="de-DE" err="1"/>
              <a:t>are</a:t>
            </a:r>
            <a:r>
              <a:rPr lang="de-DE"/>
              <a:t> </a:t>
            </a:r>
            <a:r>
              <a:rPr lang="de-DE" err="1"/>
              <a:t>equipped</a:t>
            </a:r>
            <a:r>
              <a:rPr lang="de-DE"/>
              <a:t> </a:t>
            </a:r>
            <a:r>
              <a:rPr lang="de-DE" err="1"/>
              <a:t>with</a:t>
            </a:r>
            <a:r>
              <a:rPr lang="de-DE"/>
              <a:t> a counter-</a:t>
            </a:r>
            <a:r>
              <a:rPr lang="de-DE" err="1"/>
              <a:t>strategy</a:t>
            </a:r>
            <a:r>
              <a:rPr lang="de-DE"/>
              <a:t>, such </a:t>
            </a:r>
            <a:r>
              <a:rPr lang="de-DE" err="1"/>
              <a:t>as</a:t>
            </a:r>
            <a:r>
              <a:rPr lang="de-DE"/>
              <a:t> </a:t>
            </a:r>
            <a:r>
              <a:rPr lang="de-DE" err="1"/>
              <a:t>expanding</a:t>
            </a:r>
            <a:r>
              <a:rPr lang="de-DE"/>
              <a:t> the </a:t>
            </a:r>
            <a:r>
              <a:rPr lang="de-DE" err="1"/>
              <a:t>runway</a:t>
            </a:r>
            <a:r>
              <a:rPr lang="de-DE"/>
              <a:t> </a:t>
            </a:r>
            <a:r>
              <a:rPr lang="de-DE" err="1"/>
              <a:t>of</a:t>
            </a:r>
            <a:r>
              <a:rPr lang="de-DE"/>
              <a:t> </a:t>
            </a:r>
            <a:r>
              <a:rPr lang="de-DE" err="1"/>
              <a:t>funding</a:t>
            </a:r>
            <a:r>
              <a:rPr lang="de-DE"/>
              <a:t> </a:t>
            </a:r>
            <a:r>
              <a:rPr lang="de-DE" err="1"/>
              <a:t>rounds</a:t>
            </a:r>
            <a:r>
              <a:rPr lang="de-DE"/>
              <a:t>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decrease</a:t>
            </a:r>
            <a:r>
              <a:rPr lang="de-DE"/>
              <a:t> </a:t>
            </a:r>
            <a:r>
              <a:rPr lang="de-DE" err="1"/>
              <a:t>liquidity</a:t>
            </a:r>
            <a:r>
              <a:rPr lang="de-DE"/>
              <a:t> and </a:t>
            </a:r>
            <a:r>
              <a:rPr lang="de-DE" err="1"/>
              <a:t>solvency</a:t>
            </a:r>
            <a:r>
              <a:rPr lang="de-DE"/>
              <a:t> </a:t>
            </a:r>
            <a:r>
              <a:rPr lang="de-DE" err="1"/>
              <a:t>risks</a:t>
            </a:r>
            <a:r>
              <a:rPr lang="de-DE"/>
              <a:t>.</a:t>
            </a:r>
          </a:p>
          <a:p>
            <a:endParaRPr lang="de-DE"/>
          </a:p>
          <a:p>
            <a:r>
              <a:rPr lang="de-DE" err="1"/>
              <a:t>Within</a:t>
            </a:r>
            <a:r>
              <a:rPr lang="de-DE"/>
              <a:t> the </a:t>
            </a:r>
            <a:r>
              <a:rPr lang="de-DE" err="1"/>
              <a:t>next</a:t>
            </a:r>
            <a:r>
              <a:rPr lang="de-DE"/>
              <a:t> 12 </a:t>
            </a:r>
            <a:r>
              <a:rPr lang="de-DE" err="1"/>
              <a:t>months</a:t>
            </a:r>
            <a:r>
              <a:rPr lang="de-DE"/>
              <a:t>, </a:t>
            </a:r>
            <a:r>
              <a:rPr lang="de-DE" b="1"/>
              <a:t>45.9%</a:t>
            </a:r>
            <a:r>
              <a:rPr lang="de-DE"/>
              <a:t> </a:t>
            </a:r>
            <a:r>
              <a:rPr lang="de-DE" err="1"/>
              <a:t>of</a:t>
            </a:r>
            <a:r>
              <a:rPr lang="de-DE"/>
              <a:t> all </a:t>
            </a:r>
            <a:r>
              <a:rPr lang="de-DE" err="1"/>
              <a:t>surveyed</a:t>
            </a:r>
            <a:r>
              <a:rPr lang="de-DE"/>
              <a:t> </a:t>
            </a:r>
            <a:r>
              <a:rPr lang="de-DE" err="1"/>
              <a:t>ventures</a:t>
            </a:r>
            <a:r>
              <a:rPr lang="de-DE"/>
              <a:t> </a:t>
            </a:r>
            <a:r>
              <a:rPr lang="de-DE" err="1"/>
              <a:t>are</a:t>
            </a:r>
            <a:r>
              <a:rPr lang="de-DE"/>
              <a:t> </a:t>
            </a:r>
            <a:r>
              <a:rPr lang="de-DE" err="1"/>
              <a:t>planning</a:t>
            </a:r>
            <a:r>
              <a:rPr lang="de-DE"/>
              <a:t>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b="1" err="1"/>
              <a:t>raise</a:t>
            </a:r>
            <a:r>
              <a:rPr lang="de-DE" b="1"/>
              <a:t> a </a:t>
            </a:r>
            <a:r>
              <a:rPr lang="de-DE" b="1" err="1"/>
              <a:t>funding</a:t>
            </a:r>
            <a:r>
              <a:rPr lang="de-DE" b="1"/>
              <a:t> </a:t>
            </a:r>
            <a:r>
              <a:rPr lang="de-DE" b="1" err="1"/>
              <a:t>round</a:t>
            </a:r>
            <a:r>
              <a:rPr lang="de-DE"/>
              <a:t>, </a:t>
            </a:r>
            <a:r>
              <a:rPr lang="de-DE" err="1"/>
              <a:t>with</a:t>
            </a:r>
            <a:r>
              <a:rPr lang="de-DE"/>
              <a:t> an </a:t>
            </a:r>
            <a:r>
              <a:rPr lang="de-DE" b="1" err="1"/>
              <a:t>average</a:t>
            </a:r>
            <a:r>
              <a:rPr lang="de-DE" b="1"/>
              <a:t> </a:t>
            </a:r>
            <a:r>
              <a:rPr lang="de-DE" b="1" err="1"/>
              <a:t>volume</a:t>
            </a:r>
            <a:r>
              <a:rPr lang="de-DE" b="1"/>
              <a:t> </a:t>
            </a:r>
            <a:r>
              <a:rPr lang="de-DE" b="1" err="1"/>
              <a:t>of</a:t>
            </a:r>
            <a:r>
              <a:rPr lang="de-DE" b="1"/>
              <a:t> CHF 6.9 </a:t>
            </a:r>
            <a:r>
              <a:rPr lang="de-DE" b="1" err="1"/>
              <a:t>million</a:t>
            </a:r>
            <a:r>
              <a:rPr lang="de-DE"/>
              <a:t> </a:t>
            </a:r>
            <a:r>
              <a:rPr lang="de-DE" sz="900"/>
              <a:t>(</a:t>
            </a:r>
            <a:r>
              <a:rPr lang="de-DE" sz="900" err="1"/>
              <a:t>overall</a:t>
            </a:r>
            <a:r>
              <a:rPr lang="de-DE" sz="900"/>
              <a:t> </a:t>
            </a:r>
            <a:r>
              <a:rPr lang="de-DE" sz="900" err="1"/>
              <a:t>range</a:t>
            </a:r>
            <a:r>
              <a:rPr lang="de-DE" sz="900"/>
              <a:t> </a:t>
            </a:r>
            <a:r>
              <a:rPr lang="de-DE" sz="900" err="1"/>
              <a:t>between</a:t>
            </a:r>
            <a:r>
              <a:rPr lang="de-DE" sz="900"/>
              <a:t> CHF 70M and CHF 150K)</a:t>
            </a:r>
            <a:r>
              <a:rPr lang="de-DE"/>
              <a:t>. </a:t>
            </a:r>
            <a:r>
              <a:rPr lang="en-US"/>
              <a:t>The high overall average financing volume sought reflects the high level of </a:t>
            </a:r>
            <a:r>
              <a:rPr lang="en-US" err="1"/>
              <a:t>developmentand</a:t>
            </a:r>
            <a:r>
              <a:rPr lang="en-US"/>
              <a:t> maturity of HSG Spin-Offs. Increasing funding volumes are commonly associated with accelerated venture growth rates, which also suggests a positive development trend for HSG Spin-Offs in the future.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2F1223-F45B-4A48-86A1-8B4AAE68E0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70473" y="4767263"/>
            <a:ext cx="214752" cy="273844"/>
          </a:xfrm>
        </p:spPr>
        <p:txBody>
          <a:bodyPr/>
          <a:lstStyle/>
          <a:p>
            <a:fld id="{7559FC98-AF75-4A00-A03C-DF9FEBF6BCB9}" type="slidenum">
              <a:rPr lang="en-GB" smtClean="0"/>
              <a:pPr/>
              <a:t>11</a:t>
            </a:fld>
            <a:endParaRPr lang="en-GB"/>
          </a:p>
        </p:txBody>
      </p:sp>
      <p:sp>
        <p:nvSpPr>
          <p:cNvPr id="2" name="Content Placeholder 15">
            <a:extLst>
              <a:ext uri="{FF2B5EF4-FFF2-40B4-BE49-F238E27FC236}">
                <a16:creationId xmlns:a16="http://schemas.microsoft.com/office/drawing/2014/main" id="{16EB26B2-5000-6F9B-D3C7-87E2F37EE9BC}"/>
              </a:ext>
            </a:extLst>
          </p:cNvPr>
          <p:cNvSpPr txBox="1">
            <a:spLocks/>
          </p:cNvSpPr>
          <p:nvPr/>
        </p:nvSpPr>
        <p:spPr>
          <a:xfrm>
            <a:off x="358775" y="857251"/>
            <a:ext cx="8426450" cy="2349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rial" panose="020B0604020202020204" pitchFamily="34" charset="0"/>
              <a:buChar char="‒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SzPct val="110000"/>
              <a:buFont typeface="Arial" panose="020B0604020202020204" pitchFamily="34" charset="0"/>
              <a:buChar char="◦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SzPct val="110000"/>
              <a:buFont typeface="Arial" panose="020B0604020202020204" pitchFamily="34" charset="0"/>
              <a:buChar char="◦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SzPct val="110000"/>
              <a:buFont typeface="Arial" panose="020B0604020202020204" pitchFamily="34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SzPct val="110000"/>
              <a:buFont typeface="Arial" panose="020B0604020202020204" pitchFamily="34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SzPct val="110000"/>
              <a:buFont typeface="Arial" panose="020B0604020202020204" pitchFamily="34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SzPct val="110000"/>
              <a:buFont typeface="Arial" panose="020B0604020202020204" pitchFamily="34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accent1"/>
                </a:solidFill>
              </a:rPr>
              <a:t>General economic conditions are also impacting the funding landscape. However, </a:t>
            </a:r>
            <a:r>
              <a:rPr lang="en-US" b="1">
                <a:solidFill>
                  <a:schemeClr val="accent1"/>
                </a:solidFill>
              </a:rPr>
              <a:t>HSG Spin-Offs are optimistic on average</a:t>
            </a:r>
            <a:r>
              <a:rPr lang="en-US">
                <a:solidFill>
                  <a:schemeClr val="accent1"/>
                </a:solidFill>
              </a:rPr>
              <a:t>.</a:t>
            </a:r>
            <a:endParaRPr lang="en-GB">
              <a:solidFill>
                <a:schemeClr val="accent1"/>
              </a:solidFill>
            </a:endParaRP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501DA6ED-A689-6FD1-9EC6-CB2082588BC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030"/>
          <a:stretch/>
        </p:blipFill>
        <p:spPr>
          <a:xfrm>
            <a:off x="5816530" y="2835231"/>
            <a:ext cx="2693837" cy="1961917"/>
          </a:xfrm>
          <a:prstGeom prst="rect">
            <a:avLst/>
          </a:prstGeom>
        </p:spPr>
      </p:pic>
      <p:sp>
        <p:nvSpPr>
          <p:cNvPr id="10" name="Content Placeholder 15">
            <a:extLst>
              <a:ext uri="{FF2B5EF4-FFF2-40B4-BE49-F238E27FC236}">
                <a16:creationId xmlns:a16="http://schemas.microsoft.com/office/drawing/2014/main" id="{B5140EC7-EF05-2DA6-2544-EAAE6899F042}"/>
              </a:ext>
            </a:extLst>
          </p:cNvPr>
          <p:cNvSpPr txBox="1">
            <a:spLocks/>
          </p:cNvSpPr>
          <p:nvPr/>
        </p:nvSpPr>
        <p:spPr>
          <a:xfrm>
            <a:off x="452060" y="2899818"/>
            <a:ext cx="2256484" cy="65110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rial" panose="020B0604020202020204" pitchFamily="34" charset="0"/>
              <a:buChar char="‒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SzPct val="110000"/>
              <a:buFont typeface="Arial" panose="020B0604020202020204" pitchFamily="34" charset="0"/>
              <a:buChar char="◦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SzPct val="110000"/>
              <a:buFont typeface="Arial" panose="020B0604020202020204" pitchFamily="34" charset="0"/>
              <a:buChar char="◦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SzPct val="110000"/>
              <a:buFont typeface="Arial" panose="020B0604020202020204" pitchFamily="34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SzPct val="110000"/>
              <a:buFont typeface="Arial" panose="020B0604020202020204" pitchFamily="34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SzPct val="110000"/>
              <a:buFont typeface="Arial" panose="020B0604020202020204" pitchFamily="34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SzPct val="110000"/>
              <a:buFont typeface="Arial" panose="020B0604020202020204" pitchFamily="34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b="1"/>
              <a:t>Answers provided to the question: </a:t>
            </a:r>
          </a:p>
          <a:p>
            <a:r>
              <a:rPr lang="en-US" sz="900" b="1" i="1"/>
              <a:t>“Please rate how much you agree with the following statements about the funding conditions of startups in your industry.”</a:t>
            </a:r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6CC7AFFF-ADA4-E108-B5FF-0B7F26FD4BA1}"/>
              </a:ext>
            </a:extLst>
          </p:cNvPr>
          <p:cNvSpPr/>
          <p:nvPr/>
        </p:nvSpPr>
        <p:spPr>
          <a:xfrm>
            <a:off x="358774" y="2805345"/>
            <a:ext cx="8333166" cy="1961917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pic>
        <p:nvPicPr>
          <p:cNvPr id="20" name="Grafik 19">
            <a:extLst>
              <a:ext uri="{FF2B5EF4-FFF2-40B4-BE49-F238E27FC236}">
                <a16:creationId xmlns:a16="http://schemas.microsoft.com/office/drawing/2014/main" id="{93CCA3D3-3A39-CF24-24BF-5876BF56E6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68650" y="2858091"/>
            <a:ext cx="2591988" cy="1856424"/>
          </a:xfrm>
          <a:prstGeom prst="rect">
            <a:avLst/>
          </a:prstGeom>
        </p:spPr>
      </p:pic>
      <p:pic>
        <p:nvPicPr>
          <p:cNvPr id="22" name="Grafik 21">
            <a:extLst>
              <a:ext uri="{FF2B5EF4-FFF2-40B4-BE49-F238E27FC236}">
                <a16:creationId xmlns:a16="http://schemas.microsoft.com/office/drawing/2014/main" id="{0C6184E0-527C-D706-ACF5-70D4177CE62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2060" y="4286249"/>
            <a:ext cx="1835468" cy="257480"/>
          </a:xfrm>
          <a:prstGeom prst="rect">
            <a:avLst/>
          </a:prstGeom>
        </p:spPr>
      </p:pic>
    </p:spTree>
    <p:custDataLst>
      <p:custData r:id="rId1"/>
      <p:custData r:id="rId2"/>
    </p:custDataLst>
    <p:extLst>
      <p:ext uri="{BB962C8B-B14F-4D97-AF65-F5344CB8AC3E}">
        <p14:creationId xmlns:p14="http://schemas.microsoft.com/office/powerpoint/2010/main" val="20755826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F09C9E-EE1E-4067-A84B-9401A9D074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000" y="1044000"/>
            <a:ext cx="7957225" cy="11277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GB" sz="1800" b="1"/>
              <a:t>Do you have questions about the HSG Spin-Off Barometer 2023? </a:t>
            </a:r>
            <a:br>
              <a:rPr lang="en-GB" sz="1800" b="1"/>
            </a:br>
            <a:r>
              <a:rPr lang="en-GB" sz="1800" b="1"/>
              <a:t>Or how STARTUP@HSG is supporting young ventures in general?</a:t>
            </a:r>
            <a:br>
              <a:rPr lang="en-GB" sz="1800"/>
            </a:br>
            <a:br>
              <a:rPr lang="en-GB" sz="1800"/>
            </a:br>
            <a:r>
              <a:rPr lang="en-GB" sz="1800"/>
              <a:t>We are happy to assist you!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824696A-7729-409A-82A6-A1882A1979C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28000" y="2604607"/>
            <a:ext cx="2885221" cy="1202500"/>
          </a:xfrm>
        </p:spPr>
        <p:txBody>
          <a:bodyPr vert="horz" lIns="0" tIns="0" rIns="0" bIns="0" rtlCol="0" anchor="t">
            <a:noAutofit/>
          </a:bodyPr>
          <a:lstStyle/>
          <a:p>
            <a:r>
              <a:rPr lang="en-GB" dirty="0"/>
              <a:t>Prof. </a:t>
            </a:r>
            <a:r>
              <a:rPr lang="en-GB" dirty="0" err="1"/>
              <a:t>Dr.</a:t>
            </a:r>
            <a:r>
              <a:rPr lang="en-GB" dirty="0"/>
              <a:t> Dietmar </a:t>
            </a:r>
            <a:r>
              <a:rPr lang="en-GB" dirty="0" err="1"/>
              <a:t>Grichnik</a:t>
            </a:r>
            <a:endParaRPr lang="en-GB" dirty="0"/>
          </a:p>
          <a:p>
            <a:r>
              <a:rPr lang="en-GB" dirty="0" err="1"/>
              <a:t>Dr.</a:t>
            </a:r>
            <a:r>
              <a:rPr lang="en-GB" dirty="0"/>
              <a:t> des. Bernd Schneider - </a:t>
            </a:r>
            <a:r>
              <a:rPr lang="en-GB" dirty="0">
                <a:ea typeface="+mn-lt"/>
                <a:cs typeface="+mn-lt"/>
                <a:hlinkClick r:id="rId4"/>
              </a:rPr>
              <a:t>bernd.schneider@unisg.ch</a:t>
            </a:r>
          </a:p>
          <a:p>
            <a:r>
              <a:rPr lang="en-GB" dirty="0"/>
              <a:t>Maria Luisa Fuchs - </a:t>
            </a:r>
            <a:r>
              <a:rPr lang="en-GB" dirty="0">
                <a:ea typeface="+mn-lt"/>
                <a:cs typeface="+mn-lt"/>
                <a:hlinkClick r:id="rId5"/>
              </a:rPr>
              <a:t>marialuisa.fuchs@unisg.ch</a:t>
            </a:r>
          </a:p>
          <a:p>
            <a:endParaRPr lang="en-GB" dirty="0"/>
          </a:p>
          <a:p>
            <a:r>
              <a:rPr lang="en-GB"/>
              <a:t>General questions: </a:t>
            </a:r>
            <a:r>
              <a:rPr lang="en-GB" dirty="0">
                <a:hlinkClick r:id="rId6"/>
              </a:rPr>
              <a:t>startup@unisg.ch</a:t>
            </a:r>
          </a:p>
          <a:p>
            <a:endParaRPr lang="en-GB" dirty="0"/>
          </a:p>
          <a:p>
            <a:endParaRPr lang="en-GB"/>
          </a:p>
          <a:p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1FEE361-0677-4444-B82C-2CD575B6D6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27999" y="2090947"/>
            <a:ext cx="4276738" cy="504411"/>
          </a:xfrm>
        </p:spPr>
        <p:txBody>
          <a:bodyPr/>
          <a:lstStyle/>
          <a:p>
            <a:r>
              <a:rPr lang="en-GB"/>
              <a:t>Vice-President's Board for Innovation &amp; Quality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66579F3-9E4D-4B77-A1A9-7BD0A6B2865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7388" y="4027251"/>
            <a:ext cx="493406" cy="45730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841F086-1C70-4391-8FD2-19574420591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28" t="13690" b="14256"/>
          <a:stretch/>
        </p:blipFill>
        <p:spPr>
          <a:xfrm>
            <a:off x="6832891" y="4027250"/>
            <a:ext cx="843193" cy="48794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0B60D22-5E16-4CE3-A1B9-DE07D568F25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4648" y="4036979"/>
            <a:ext cx="327802" cy="45730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A76B503-B2B9-4A0B-9F09-D2E0223A2198}"/>
              </a:ext>
            </a:extLst>
          </p:cNvPr>
          <p:cNvSpPr txBox="1"/>
          <p:nvPr/>
        </p:nvSpPr>
        <p:spPr>
          <a:xfrm>
            <a:off x="6897016" y="3750624"/>
            <a:ext cx="907300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1000"/>
              <a:t>Akkreditierungen</a:t>
            </a:r>
            <a:endParaRPr lang="en-GB"/>
          </a:p>
        </p:txBody>
      </p:sp>
    </p:spTree>
    <p:custDataLst>
      <p:custData r:id="rId1"/>
      <p:custData r:id="rId2"/>
    </p:custDataLst>
    <p:extLst>
      <p:ext uri="{BB962C8B-B14F-4D97-AF65-F5344CB8AC3E}">
        <p14:creationId xmlns:p14="http://schemas.microsoft.com/office/powerpoint/2010/main" val="368831964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NTAINEDIMAGEPATH" val="C:\Users\d-frank\AppData\Local\Templafy\AddIns\PowerPointVsto\28b933c7-7fbc-40b3-a48d-ca001494d1ca.jpeg"/>
</p:tagLst>
</file>

<file path=ppt/theme/theme1.xml><?xml version="1.0" encoding="utf-8"?>
<a:theme xmlns:a="http://schemas.openxmlformats.org/drawingml/2006/main" name="UNISG PPT">
  <a:themeElements>
    <a:clrScheme name="uni stgallen Colors">
      <a:dk1>
        <a:sysClr val="windowText" lastClr="000000"/>
      </a:dk1>
      <a:lt1>
        <a:sysClr val="window" lastClr="FFFFFF"/>
      </a:lt1>
      <a:dk2>
        <a:srgbClr val="0A5F2D"/>
      </a:dk2>
      <a:lt2>
        <a:srgbClr val="FFFFFF"/>
      </a:lt2>
      <a:accent1>
        <a:srgbClr val="00802F"/>
      </a:accent1>
      <a:accent2>
        <a:srgbClr val="E1D7C3"/>
      </a:accent2>
      <a:accent3>
        <a:srgbClr val="EB6969"/>
      </a:accent3>
      <a:accent4>
        <a:srgbClr val="73A5AF"/>
      </a:accent4>
      <a:accent5>
        <a:srgbClr val="FFF04B"/>
      </a:accent5>
      <a:accent6>
        <a:srgbClr val="0A5F2D"/>
      </a:accent6>
      <a:hlink>
        <a:srgbClr val="00802F"/>
      </a:hlink>
      <a:folHlink>
        <a:srgbClr val="0A5F2D"/>
      </a:folHlink>
    </a:clrScheme>
    <a:fontScheme name="uni stgallen Fonts">
      <a:majorFont>
        <a:latin typeface="Gill Sans Nova"/>
        <a:ea typeface=""/>
        <a:cs typeface=""/>
      </a:majorFont>
      <a:minorFont>
        <a:latin typeface="Gill Sans Nov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ni_stgallen_master_01.potx" id="{30835CC8-2B5A-4E70-B341-DDAB901ED00B}" vid="{29D780FA-9373-4C8E-8A10-29358CDEA5B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21870F55-7693-4BED-BB93-08298D6C04B0}">
  <we:reference id="94886107-76f9-4f92-aa81-ee726374f3e7" version="1.0.0.7" store="EXCatalog" storeType="EXCatalog"/>
  <we:alternateReferences/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_rels/item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.xml"/></Relationships>
</file>

<file path=customXml/_rels/item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.xml"/></Relationships>
</file>

<file path=customXml/_rels/item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.xml"/></Relationships>
</file>

<file path=customXml/_rels/item1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.xml"/></Relationships>
</file>

<file path=customXml/_rels/item1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.xml"/></Relationships>
</file>

<file path=customXml/_rels/item1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.xml"/></Relationships>
</file>

<file path=customXml/_rels/item1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.xml"/></Relationships>
</file>

<file path=customXml/_rels/item1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.xml"/></Relationships>
</file>

<file path=customXml/_rels/item1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.xml"/></Relationships>
</file>

<file path=customXml/_rels/item1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6.xml"/></Relationships>
</file>

<file path=customXml/_rels/item1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7.xml"/></Relationships>
</file>

<file path=customXml/_rels/item1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8.xml"/></Relationships>
</file>

<file path=customXml/_rels/item1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9.xml"/></Relationships>
</file>

<file path=customXml/_rels/item2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0.xml"/></Relationships>
</file>

<file path=customXml/_rels/item2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1.xml"/></Relationships>
</file>

<file path=customXml/_rels/item2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2.xml"/></Relationships>
</file>

<file path=customXml/_rels/item2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3.xml"/></Relationships>
</file>

<file path=customXml/_rels/item2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4.xml"/></Relationships>
</file>

<file path=customXml/_rels/item2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5.xml"/></Relationships>
</file>

<file path=customXml/_rels/item2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6.xml"/></Relationships>
</file>

<file path=customXml/_rels/item2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7.xml"/></Relationships>
</file>

<file path=customXml/item1.xml><?xml version="1.0" encoding="utf-8"?>
<TemplafySlideTemplateConfiguration><![CDATA[{"slideVersion":1,"isValidatorEnabled":false,"isLocked":false,"elementsMetadata":[{"type":"shape","elementConfiguration":{"binding":"{{FormatDateTime(Form.Date,Translate(\"DateFormat\"),DocumentLanguage)}}","type":"text","disableUpdates":false}},{"type":"shape","elementConfiguration":{"width":"{{UserProfile.Department.REFDepartmentLogo.WidthPNGPPTFooter}}","height":"{{UserProfile.Department.REFDepartmentLogo.HeightPNGPPTFooter}}","image":"{{UserProfile.Department.REFDepartmentLogo.ImagePNG}}","visibility":"{{IfElse(Form.FooterLogo, VisibilityType.Visible,VisibilityType.Hidden)}}","type":"image","disableUpdates":false}},{"type":"shape","elementConfiguration":{"binding":"{{Form.Footer}}","type":"text","disableUpdates":false}},{"type":"shape","elementConfiguration":{"binding":"{{UserProfile.Department.DepartmentName}}","visibility":"{{IfElse(Form.FooterLogo, VisibilityType.Hidden,VisibilityType.Visible)}}","type":"text","disableUpdates":false}}],"slideId":"638097175708337944","enableDocumentContentUpdater":false,"version":"2.0"}]]></TemplafySlideTemplateConfiguration>
</file>

<file path=customXml/item2.xml><?xml version="1.0" encoding="utf-8"?>
<TemplafySlideTemplateConfiguration><![CDATA[{"slideVersion":1,"isValidatorEnabled":false,"isLocked":false,"elementsMetadata":[{"type":"shape","elementConfiguration":{"binding":"{{FormatDateTime(Form.Date,Translate(\"DateFormat\"),DocumentLanguage)}}","type":"text","disableUpdates":false}},{"type":"shape","elementConfiguration":{"width":"{{UserProfile.Department.REFDepartmentLogo.WidthPNGPPTFooter}}","height":"{{UserProfile.Department.REFDepartmentLogo.HeightPNGPPTFooter}}","image":"{{UserProfile.Department.REFDepartmentLogo.ImagePNG}}","visibility":"{{IfElse(Form.FooterLogo, VisibilityType.Visible,VisibilityType.Hidden)}}","type":"image","disableUpdates":false}},{"type":"shape","elementConfiguration":{"binding":"{{Form.Footer}}","type":"text","disableUpdates":false}},{"type":"shape","elementConfiguration":{"binding":"{{UserProfile.Department.DepartmentName}}","visibility":"{{IfElse(Form.FooterLogo, VisibilityType.Hidden,VisibilityType.Visible)}}","type":"text","disableUpdates":false}}],"slideId":"638097175708337944","enableDocumentContentUpdater":false,"version":"2.0"}]]></TemplafySlideTemplateConfiguration>
</file>

<file path=customXml/item3.xml><?xml version="1.0" encoding="utf-8"?>
<TemplafySlideFormConfiguration><![CDATA[{"formFields":[],"formDataEntries":[]}]]></TemplafySlideFormConfiguration>
</file>

<file path=customXml/item4.xml><?xml version="1.0" encoding="utf-8"?>
<TemplafySlideFormConfiguration><![CDATA[{"formFields":[{"required":true,"shareValue":false,"type":"datePicker","name":"Date","label":"Datum"},{"required":false,"placeholder":"","lines":1,"shareValue":false,"type":"textBox","name":"Footer","label":"Fusszeile"},{"defaultValue":{"fixedValue":true},"shareValue":false,"type":"checkBox","name":"FooterLogo","label":"mit Logo in der Fusszeile"}],"formDataEntries":[]}]]></TemplafySlideFormConfiguration>
</file>

<file path=customXml/item5.xml><?xml version="1.0" encoding="utf-8"?>
<TemplafySlideFormConfiguration><![CDATA[{"formFields":[],"formDataEntries":[]}]]></TemplafySlideFormConfiguration>
</file>

<file path=customXml/item6.xml><?xml version="1.0" encoding="utf-8"?>
<TemplafySlideFormConfiguration><![CDATA[{"formFields":[{"required":true,"shareValue":false,"type":"datePicker","name":"Date","label":"Datum"},{"required":false,"placeholder":"","lines":1,"shareValue":false,"type":"textBox","name":"Footer","label":"Fusszeile"},{"defaultValue":{"fixedValue":true},"shareValue":false,"type":"checkBox","name":"FooterLogo","label":"mit Logo in der Fusszeile"}],"formDataEntries":[]}]]></TemplafySlideFormConfiguration>
</file>

<file path=customXml/item7.xml><?xml version="1.0" encoding="utf-8"?>
<TemplafySlideTemplateConfiguration><![CDATA[{"slideVersion":1,"isValidatorEnabled":false,"isLocked":false,"elementsMetadata":[{"type":"shape","elementConfiguration":{"binding":"{{FormatDateTime(Form.Date,Translate(\"DateFormat\"),DocumentLanguage)}}","type":"text","disableUpdates":false}},{"type":"shape","elementConfiguration":{"width":"{{UserProfile.Department.REFDepartmentLogo.WidthPNGPPTFooter}}","height":"{{UserProfile.Department.REFDepartmentLogo.HeightPNGPPTFooter}}","image":"{{UserProfile.Department.REFDepartmentLogo.ImagePNG}}","visibility":"{{IfElse(Form.FooterLogo, VisibilityType.Visible,VisibilityType.Hidden)}}","type":"image","disableUpdates":false}},{"type":"shape","elementConfiguration":{"binding":"{{Form.Footer}}","type":"text","disableUpdates":false}},{"type":"shape","elementConfiguration":{"binding":"{{UserProfile.Department.DepartmentName}}","visibility":"{{IfElse(Form.FooterLogo, VisibilityType.Hidden,VisibilityType.Visible)}}","type":"text","disableUpdates":false}}],"slideId":"638097175708337944","enableDocumentContentUpdater":false,"version":"2.0"}]]></TemplafySlideTemplateConfiguration>
</file>

<file path=customXml/item8.xml><?xml version="1.0" encoding="utf-8"?>
<TemplafySlideFormConfiguration><![CDATA[{"formFields":[{"required":true,"shareValue":false,"type":"datePicker","name":"Date","label":"Datum"},{"required":false,"placeholder":"","lines":1,"shareValue":false,"type":"textBox","name":"Footer","label":"Fusszeile"},{"defaultValue":{"fixedValue":true},"shareValue":false,"type":"checkBox","name":"FooterLogo","label":"mit Logo in der Fusszeile"}],"formDataEntries":[]}]]></TemplafySlideFormConfiguration>
</file>

<file path=customXml/item9.xml><?xml version="1.0" encoding="utf-8"?>
<TemplafySlideTemplateConfiguration><![CDATA[{"slideVersion":1,"isValidatorEnabled":false,"isLocked":false,"elementsMetadata":[{"type":"shape","elementConfiguration":{"binding":"{{FormatDateTime(Form.Date,Translate(\"DateFormat\"),DocumentLanguage)}}","type":"text","disableUpdates":false}},{"type":"shape","elementConfiguration":{"width":"{{UserProfile.Department.REFDepartmentLogo.WidthPNGPPTFooter}}","height":"{{UserProfile.Department.REFDepartmentLogo.HeightPNGPPTFooter}}","image":"{{UserProfile.Department.REFDepartmentLogo.ImagePNG}}","visibility":"{{IfElse(Form.FooterLogo, VisibilityType.Visible,VisibilityType.Hidden)}}","type":"image","disableUpdates":false}},{"type":"shape","elementConfiguration":{"binding":"{{Form.Footer}}","type":"text","disableUpdates":false}},{"type":"shape","elementConfiguration":{"binding":"{{UserProfile.Department.DepartmentName}}","visibility":"{{IfElse(Form.FooterLogo, VisibilityType.Hidden,VisibilityType.Visible)}}","type":"text","disableUpdates":false}}],"slideId":"638097175708337944","enableDocumentContentUpdater":false,"version":"2.0"}]]></TemplafySlideTemplateConfiguration>
</file>

<file path=customXml/item10.xml><?xml version="1.0" encoding="utf-8"?>
<TemplafySlideTemplateConfiguration><![CDATA[{"slideVersion":1,"isValidatorEnabled":false,"isLocked":false,"elementsMetadata":[{"type":"shape","elementConfiguration":{"binding":"{{FormatDateTime(Form.Date,Translate(\"DateFormat\"),DocumentLanguage)}}","type":"text","disableUpdates":false}},{"type":"shape","elementConfiguration":{"width":"{{UserProfile.Department.REFDepartmentLogo.WidthPNGPPTFooter}}","height":"{{UserProfile.Department.REFDepartmentLogo.HeightPNGPPTFooter}}","image":"{{UserProfile.Department.REFDepartmentLogo.ImagePNG}}","visibility":"{{IfElse(Form.FooterLogo, VisibilityType.Visible,VisibilityType.Hidden)}}","type":"image","disableUpdates":false}},{"type":"shape","elementConfiguration":{"binding":"{{Form.Footer}}","type":"text","disableUpdates":false}},{"type":"shape","elementConfiguration":{"binding":"{{UserProfile.Department.DepartmentName}}","visibility":"{{IfElse(Form.FooterLogo, VisibilityType.Hidden,VisibilityType.Visible)}}","type":"text","disableUpdates":false}}],"slideId":"638097175708337944","enableDocumentContentUpdater":false,"version":"2.0"}]]></TemplafySlideTemplateConfiguration>
</file>

<file path=customXml/item1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12.xml><?xml version="1.0" encoding="utf-8"?>
<TemplafyTemplateConfiguration><![CDATA[{"elementsMetadata":[{"type":"shape","id":"ad8357f5-2ee0-4730-84a4-5755c19211f8","elementConfiguration":{"binding":"{{FormatDateTime(Form.Date,Translate(\"DateFormat\"),DocumentLanguage)}}","type":"text","disableUpdates":false}},{"type":"shape","id":"28f687f4-d1b9-4b89-92db-5139358c930c","elementConfiguration":{"width":"{{UserProfile.Department.REFDepartmentLogo.WidthPNGPPTFooter}}","height":"{{UserProfile.Department.REFDepartmentLogo.HeightPNGPPTFooter}}","image":"{{UserProfile.Department.REFDepartmentLogo.ImagePNG}}","visibility":"{{IfElse(Form.FooterLogo, VisibilityType.Visible,VisibilityType.Hidden)}}","type":"image","disableUpdates":false}},{"type":"shape","id":"fa284700-f2da-4aa3-a202-7e4fc565fcd4","elementConfiguration":{"binding":"{{Form.Footer}}","type":"text","disableUpdates":false}},{"type":"shape","id":"962d25e8-4465-4516-bf2b-0dfbbd3b1dd2","elementConfiguration":{"binding":"{{UserProfile.Department.DepartmentName}}","visibility":"{{IfElse(Form.FooterLogo, VisibilityType.Hidden,VisibilityType.Visible)}}","type":"text","disableUpdates":false}},{"type":"shape","id":"f2990ca3-7b5b-4ee8-9950-450e21b26fb9","elementConfiguration":{"width":"{{UserProfile.Department.REFDepartmentLogo.WidthPNGPPT}}","height":"{{UserProfile.Department.REFDepartmentLogo.HeightPNGPPT}}","image":"{{UserProfile.Department.REFDepartmentLogo.ImagePNG}}","type":"image","disableUpdates":false}},{"type":"shape","id":"a3a19d02-fc70-4a1d-9228-171c3654ec8b","elementConfiguration":{"binding":"{{UserProfile.Department.DepartmentName}} \n{{UserProfile.Department.DepartmentStreet}} {{UserProfile.Department.DepartmentStreetNumber}} \n{{UserProfile.Department.DepartmentPOBox}} {{UserProfile.Department.DepartmentCity}} \n{{UserProfile.Department.DepartmentCountry}} \n{{UserProfile.Department.DepartmentWebsite}}","type":"text","disableUpdates":false}},{"type":"shape","id":"208e0ea9-a4c0-454f-8aef-a42dd247ebc8","elementConfiguration":{"width":"{{UserProfile.Department.REFDepartmentLogo.WidthPNGPPT}}","height":"{{UserProfile.Department.REFDepartmentLogo.HeightPNGPPT}}","image":"{{UserProfile.Department.REFDepartmentLogo.ImagePNG}}","type":"image","disableUpdates":false}},{"type":"shape","id":"1facd3f8-57fd-48b2-b33f-88810ee5c28f","elementConfiguration":{"binding":"{{FormatDateTime(Form.Date,Translate(\"DateFormat\"),DocumentLanguage)}}","type":"text","disableUpdates":false}},{"type":"shape","id":"5bc52e38-44b5-4dcc-8cec-11d417904383","elementConfiguration":{"width":"{{UserProfile.Department.REFDepartmentLogo.WidthPNGPPTFooter}}","height":"{{UserProfile.Department.REFDepartmentLogo.HeightPNGPPTFooter}}","image":"{{UserProfile.Department.REFDepartmentLogo.ImagePNG}}","visibility":"{{IfElse(Form.FooterLogo, VisibilityType.Visible,VisibilityType.Hidden)}}","type":"image","disableUpdates":false}},{"type":"shape","id":"5f02c796-57e5-469c-b068-1a3ec05382db","elementConfiguration":{"binding":"{{Form.Footer}}","type":"text","disableUpdates":false}},{"type":"shape","id":"2d9fc8e3-babe-413c-aa99-47a11190a399","elementConfiguration":{"binding":"{{UserProfile.Department.DepartmentName}}","visibility":"{{IfElse(Form.FooterLogo, VisibilityType.Hidden,VisibilityType.Visible)}}","type":"text","disableUpdates":false}},{"type":"shape","id":"bc79ec5b-e854-4fa8-a3e5-5331dbefafc1","elementConfiguration":{"width":"{{UserProfile.Department.REFDepartmentLogo.WidthPNGPPT}}","height":"{{UserProfile.Department.REFDepartmentLogo.HeightPNGPPT}}","image":"{{UserProfile.Department.REFDepartmentLogo.ImagePNG}}","type":"image","disableUpdates":false}},{"type":"shape","id":"0a171947-b4e0-4278-a8e7-1b797d8cea62","elementConfiguration":{"binding":"{{FormatDateTime(Form.Date,Translate(\"DateFormat\"),DocumentLanguage)}}","type":"text","disableUpdates":false}},{"type":"shape","id":"96fd5bcf-a96b-4267-b6c5-e36e0de67b33","elementConfiguration":{"width":"{{UserProfile.Department.REFDepartmentLogo.WidthPNGPPT}}","height":"{{UserProfile.Department.REFDepartmentLogo.HeightPNGPPT}}","image":"{{UserProfile.Department.REFDepartmentLogo.ImagePNG}}","type":"image","disableUpdates":false}},{"type":"shape","id":"ed400919-1aac-4365-b029-c9992e4d2666","elementConfiguration":{"binding":"{{FormatDateTime(Form.Date,Translate(\"DateFormat\"),DocumentLanguage)}}","type":"text","disableUpdates":false}},{"type":"shape","id":"625f467a-ad01-4b6b-9b7f-d49aac47da8b","elementConfiguration":{"width":"{{UserProfile.Department.REFDepartmentLogo.WidthPNGPPTFooter}}","height":"{{UserProfile.Department.REFDepartmentLogo.HeightPNGPPTFooter}}","image":"{{UserProfile.Department.REFDepartmentLogo.ImagePNG}}","visibility":"{{IfElse(Form.FooterLogo, VisibilityType.Visible,VisibilityType.Hidden)}}","type":"image","disableUpdates":false}},{"type":"shape","id":"732a6734-9a05-43ff-8849-bf72840ead43","elementConfiguration":{"binding":"{{Form.Footer}}","type":"text","disableUpdates":false}},{"type":"shape","id":"b0005771-c010-487e-86f0-d17d40931732","elementConfiguration":{"binding":"{{UserProfile.Department.DepartmentName}}","visibility":"{{IfElse(Form.FooterLogo, VisibilityType.Hidden,VisibilityType.Visible)}}","type":"text","disableUpdates":false}},{"type":"shape","id":"52c0cd6e-646e-4c44-b3dc-bfecf4ef5766","elementConfiguration":{"binding":"{{FormatDateTime(Form.Date,Translate(\"DateFormat\"),DocumentLanguage)}}","type":"text","disableUpdates":false}},{"type":"shape","id":"5fe769b7-e048-4eaa-aa89-cadee8064f56","elementConfiguration":{"width":"{{UserProfile.Department.REFDepartmentLogo.WidthPNGPPTFooter}}","height":"{{UserProfile.Department.REFDepartmentLogo.HeightPNGPPTFooter}}","image":"{{UserProfile.Department.REFDepartmentLogo.ImagePNG}}","visibility":"{{IfElse(Form.FooterLogo, VisibilityType.Visible,VisibilityType.Hidden)}}","type":"image","disableUpdates":false}},{"type":"shape","id":"e0b1afa8-d7ba-4800-b213-2ede789def82","elementConfiguration":{"binding":"{{Form.Footer}}","type":"text","disableUpdates":false}},{"type":"shape","id":"da7038e8-ddda-406c-ba09-ed1e65b5f62e","elementConfiguration":{"binding":"{{UserProfile.Department.DepartmentName}}","visibility":"{{IfElse(Form.FooterLogo, VisibilityType.Hidden,VisibilityType.Visible)}}","type":"text","disableUpdates":false}},{"type":"shape","id":"a2eeeb8c-e90c-4667-b3fa-00ee05c18e85","elementConfiguration":{"binding":"{{FormatDateTime(Form.Date,Translate(\"DateFormat\"),DocumentLanguage)}}","type":"text","disableUpdates":false}},{"type":"shape","id":"0c74d892-15da-4560-8d4e-0f47ec4773f6","elementConfiguration":{"binding":"{{FormatDateTime(Form.Date,Translate(\"DateFormat\"),DocumentLanguage)}}","type":"text","disableUpdates":false}},{"type":"shape","id":"3f499f3f-8572-434c-a052-5fb4ea3749c0","elementConfiguration":{"binding":"{{Form.Footer}}","type":"text","disableUpdates":false}},{"type":"shape","id":"7332feba-be61-47a2-9d00-dda27b67ee1d","elementConfiguration":{"width":"{{UserProfile.Department.REFDepartmentLogo.WidthPNGPPTFooter}}","height":"{{UserProfile.Department.REFDepartmentLogo.HeightPNGPPTFooter}}","image":"{{UserProfile.Department.REFDepartmentLogo.ImagePNG}}","visibility":"{{IfElse(Form.FooterLogo, VisibilityType.Visible,VisibilityType.Hidden)}}","type":"image","disableUpdates":false}},{"type":"shape","id":"0dd7e0f3-915f-4fe8-805a-25757ab8eb98","elementConfiguration":{"binding":"{{UserProfile.Department.DepartmentName}}","visibility":"{{IfElse(Form.FooterLogo, VisibilityType.Hidden,VisibilityType.Visible)}}","type":"text","disableUpdates":false}},{"type":"shape","id":"62aedb83-187a-47ce-9763-f570373f8750","elementConfiguration":{"binding":"{{FormatDateTime(Form.Date,Translate(\"DateFormat\"),DocumentLanguage)}}","type":"text","disableUpdates":false}},{"type":"shape","id":"90e558a5-4300-4f2e-a3ee-8882f30436d6","elementConfiguration":{"width":"{{UserProfile.Department.REFDepartmentLogo.WidthPNGPPTFooter}}","height":"{{UserProfile.Department.REFDepartmentLogo.HeightPNGPPTFooter}}","image":"{{UserProfile.Department.REFDepartmentLogo.ImagePNG}}","visibility":"{{IfElse(Form.FooterLogo, VisibilityType.Visible,VisibilityType.Hidden)}}","type":"image","disableUpdates":false}},{"type":"shape","id":"02b5e7c3-6716-4519-a75d-6edf6d252d0f","elementConfiguration":{"binding":"{{Form.Footer}}","type":"text","disableUpdates":false}},{"type":"shape","id":"e685242a-ecaf-4a03-bc71-af6608d9627c","elementConfiguration":{"binding":"{{UserProfile.Department.DepartmentName}}","visibility":"{{IfElse(Form.FooterLogo, VisibilityType.Hidden,VisibilityType.Visible)}}","type":"text","disableUpdates":false}}],"transformationConfigurations":[{"language":"{{UserProfile.DocumentLanguage.Language}}","disableUpdates":false,"type":"proofingLanguage"},{"propertyName":"creator","propertyValue":"{{UserProfile.FirstName}} {{UserProfile.LastName}}","disableUpdates":false,"type":"documentProperty"},{"propertyName":"title","propertyValue":"Presentation - University of St.Gallen","disableUpdates":false,"type":"documentProperty"}],"templateName":"UNISG Präsentation kurz","templateDescription":"","enableDocumentContentUpdater":true,"version":"2.0"}]]></TemplafyTemplateConfiguration>
</file>

<file path=customXml/item13.xml><?xml version="1.0" encoding="utf-8"?>
<TemplafySlideTemplateConfiguration><![CDATA[{"slideVersion":1,"isValidatorEnabled":false,"isLocked":false,"elementsMetadata":[{"type":"shape","elementConfiguration":{"binding":"{{FormatDateTime(Form.Date,Translate(\"DateFormat\"),DocumentLanguage)}}","type":"text","disableUpdates":false}},{"type":"shape","elementConfiguration":{"width":"{{UserProfile.Department.REFDepartmentLogo.WidthPNGPPTFooter}}","height":"{{UserProfile.Department.REFDepartmentLogo.HeightPNGPPTFooter}}","image":"{{UserProfile.Department.REFDepartmentLogo.ImagePNG}}","visibility":"{{IfElse(Form.FooterLogo, VisibilityType.Visible,VisibilityType.Hidden)}}","type":"image","disableUpdates":false}},{"type":"shape","elementConfiguration":{"binding":"{{Form.Footer}}","type":"text","disableUpdates":false}},{"type":"shape","elementConfiguration":{"binding":"{{UserProfile.Department.DepartmentName}}","visibility":"{{IfElse(Form.FooterLogo, VisibilityType.Hidden,VisibilityType.Visible)}}","type":"text","disableUpdates":false}}],"slideId":"638097175708337944","enableDocumentContentUpdater":false,"version":"2.0"}]]></TemplafySlideTemplateConfiguration>
</file>

<file path=customXml/item14.xml><?xml version="1.0" encoding="utf-8"?>
<TemplafySlideFormConfiguration><![CDATA[{"formFields":[{"required":true,"shareValue":false,"type":"datePicker","name":"Date","label":"Datum"},{"required":false,"placeholder":"","lines":1,"shareValue":false,"type":"textBox","name":"Footer","label":"Fusszeile"},{"defaultValue":{"fixedValue":true},"shareValue":false,"type":"checkBox","name":"FooterLogo","label":"mit Logo in der Fusszeile"}],"formDataEntries":[]}]]></TemplafySlideFormConfiguration>
</file>

<file path=customXml/item15.xml><?xml version="1.0" encoding="utf-8"?>
<TemplafySlideFormConfiguration><![CDATA[{"formFields":[{"required":true,"shareValue":false,"type":"datePicker","name":"Date","label":"Datum"},{"required":false,"placeholder":"","lines":1,"shareValue":false,"type":"textBox","name":"Footer","label":"Fusszeile"},{"defaultValue":{"fixedValue":true},"shareValue":false,"type":"checkBox","name":"FooterLogo","label":"mit Logo in der Fusszeile"}],"formDataEntries":[]}]]></TemplafySlideFormConfiguration>
</file>

<file path=customXml/item16.xml><?xml version="1.0" encoding="utf-8"?>
<TemplafySlideTemplateConfiguration><![CDATA[{"slideVersion":1,"isValidatorEnabled":false,"isLocked":false,"elementsMetadata":[{"type":"shape","elementConfiguration":{"binding":"{{FormatDateTime(Form.Date,Translate(\"DateFormat\"),DocumentLanguage)}}","type":"text","disableUpdates":false}},{"type":"shape","elementConfiguration":{"width":"{{UserProfile.Department.REFDepartmentLogo.WidthPNGPPTFooter}}","height":"{{UserProfile.Department.REFDepartmentLogo.HeightPNGPPTFooter}}","image":"{{UserProfile.Department.REFDepartmentLogo.ImagePNG}}","visibility":"{{IfElse(Form.FooterLogo, VisibilityType.Visible,VisibilityType.Hidden)}}","type":"image","disableUpdates":false}},{"type":"shape","elementConfiguration":{"binding":"{{Form.Footer}}","type":"text","disableUpdates":false}},{"type":"shape","elementConfiguration":{"binding":"{{UserProfile.Department.DepartmentName}}","visibility":"{{IfElse(Form.FooterLogo, VisibilityType.Hidden,VisibilityType.Visible)}}","type":"text","disableUpdates":false}}],"slideId":"638097175708337944","enableDocumentContentUpdater":false,"version":"2.0"}]]></TemplafySlideTemplateConfiguration>
</file>

<file path=customXml/item17.xml><?xml version="1.0" encoding="utf-8"?>
<TemplafySlideFormConfiguration><![CDATA[{"formFields":[{"required":true,"shareValue":false,"type":"datePicker","name":"Date","label":"Datum"},{"required":false,"placeholder":"","lines":1,"shareValue":false,"type":"textBox","name":"Footer","label":"Fusszeile"},{"defaultValue":{"fixedValue":true},"shareValue":false,"type":"checkBox","name":"FooterLogo","label":"mit Logo in der Fusszeile"}],"formDataEntries":[]}]]></TemplafySlideFormConfiguration>
</file>

<file path=customXml/item18.xml><?xml version="1.0" encoding="utf-8"?>
<TemplafySlideTemplateConfiguration><![CDATA[{"slideVersion":1,"isValidatorEnabled":false,"isLocked":false,"elementsMetadata":[{"type":"shape","elementConfiguration":{"binding":"{{FormatDateTime(Form.Date,Translate(\"DateFormat\"),DocumentLanguage)}}","type":"text","disableUpdates":false}},{"type":"shape","elementConfiguration":{"binding":"{{Form.Footer}}","type":"text","disableUpdates":false}},{"type":"shape","elementConfiguration":{"width":"{{UserProfile.Department.REFDepartmentLogo.WidthPNGPPTFooter}}","height":"{{UserProfile.Department.REFDepartmentLogo.HeightPNGPPTFooter}}","image":"{{UserProfile.Department.REFDepartmentLogo.ImagePNG}}","visibility":"{{IfElse(Form.FooterLogo, VisibilityType.Visible,VisibilityType.Hidden)}}","type":"image","disableUpdates":false}},{"type":"shape","elementConfiguration":{"binding":"{{UserProfile.Department.DepartmentName}}","visibility":"{{IfElse(Form.FooterLogo, VisibilityType.Hidden,VisibilityType.Visible)}}","type":"text","disableUpdates":false}}],"slideId":"638097175708308382","enableDocumentContentUpdater":false,"version":"2.0"}]]></TemplafySlideTemplateConfiguration>
</file>

<file path=customXml/item19.xml><?xml version="1.0" encoding="utf-8"?>
<TemplafySlideTemplateConfiguration><![CDATA[{"slideVersion":1,"isValidatorEnabled":false,"isLocked":false,"elementsMetadata":[{"type":"shape","elementConfiguration":{"width":"{{UserProfile.Department.REFDepartmentLogo.WidthPNGPPT}}","height":"{{UserProfile.Department.REFDepartmentLogo.HeightPNGPPT}}","image":"{{UserProfile.Department.REFDepartmentLogo.ImagePNG}}","type":"image","disableUpdates":false}}],"slideId":"638097175708249856","enableDocumentContentUpdater":false,"version":"2.0"}]]></TemplafySlideTemplateConfiguration>
</file>

<file path=customXml/item20.xml><?xml version="1.0" encoding="utf-8"?>
<TemplafySlideFormConfiguration><![CDATA[{"formFields":[{"required":true,"shareValue":false,"type":"datePicker","name":"Date","label":"Datum"},{"required":false,"placeholder":"","lines":1,"shareValue":false,"type":"textBox","name":"Footer","label":"Fusszeile"},{"defaultValue":{"fixedValue":true},"shareValue":false,"type":"checkBox","name":"FooterLogo","label":"mit Logo in der Fusszeile"}],"formDataEntries":[]}]]></TemplafySlideFormConfiguration>
</file>

<file path=customXml/item2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fdb107b-426c-445a-a605-80e795f61096">
      <Terms xmlns="http://schemas.microsoft.com/office/infopath/2007/PartnerControls"/>
    </lcf76f155ced4ddcb4097134ff3c332f>
    <TaxCatchAll xmlns="e9986ef7-4c1b-4cbd-90ac-4a6318489122" xsi:nil="true"/>
    <MediaLengthInSeconds xmlns="4fdb107b-426c-445a-a605-80e795f61096" xsi:nil="true"/>
  </documentManagement>
</p:properties>
</file>

<file path=customXml/item22.xml><?xml version="1.0" encoding="utf-8"?>
<TemplafySlideTemplateConfiguration><![CDATA[{"slideVersion":1,"isValidatorEnabled":false,"isLocked":false,"elementsMetadata":[{"type":"shape","elementConfiguration":{"binding":"{{FormatDateTime(Form.Date,Translate(\"DateFormat\"),DocumentLanguage)}}","type":"text","disableUpdates":false}},{"type":"shape","elementConfiguration":{"width":"{{UserProfile.Department.REFDepartmentLogo.WidthPNGPPTFooter}}","height":"{{UserProfile.Department.REFDepartmentLogo.HeightPNGPPTFooter}}","image":"{{UserProfile.Department.REFDepartmentLogo.ImagePNG}}","visibility":"{{IfElse(Form.FooterLogo, VisibilityType.Visible,VisibilityType.Hidden)}}","type":"image","disableUpdates":false}},{"type":"shape","elementConfiguration":{"binding":"{{Form.Footer}}","type":"text","disableUpdates":false}},{"type":"shape","elementConfiguration":{"binding":"{{UserProfile.Department.DepartmentName}}","visibility":"{{IfElse(Form.FooterLogo, VisibilityType.Hidden,VisibilityType.Visible)}}","type":"text","disableUpdates":false}}],"slideId":"638097175708337944","enableDocumentContentUpdater":false,"version":"2.0"}]]></TemplafySlideTemplateConfiguration>
</file>

<file path=customXml/item23.xml><?xml version="1.0" encoding="utf-8"?>
<TemplafySlideFormConfiguration><![CDATA[{"formFields":[{"required":true,"shareValue":false,"type":"datePicker","name":"Date","label":"Datum"},{"required":false,"placeholder":"","lines":1,"shareValue":false,"type":"textBox","name":"Footer","label":"Fusszeile"},{"defaultValue":{"fixedValue":true},"shareValue":false,"type":"checkBox","name":"FooterLogo","label":"mit Logo in der Fusszeile"}],"formDataEntries":[]}]]></TemplafySlideFormConfiguration>
</file>

<file path=customXml/item24.xml><?xml version="1.0" encoding="utf-8"?>
<TemplafySlideFormConfiguration><![CDATA[{"formFields":[{"required":true,"shareValue":false,"type":"datePicker","name":"Date","label":"Datum"},{"required":false,"placeholder":"","lines":1,"shareValue":false,"type":"textBox","name":"Footer","label":"Fusszeile"},{"defaultValue":{"fixedValue":true},"shareValue":false,"type":"checkBox","name":"FooterLogo","label":"mit Logo in der Fusszeile"}],"formDataEntries":[]}]]></TemplafySlideFormConfiguration>
</file>

<file path=customXml/item25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8BC7BB722BDAF84DACB29DEFDE02D547" ma:contentTypeVersion="13" ma:contentTypeDescription="Ein neues Dokument erstellen." ma:contentTypeScope="" ma:versionID="6bb45d6877bcaf9d0f25a7f131e55753">
  <xsd:schema xmlns:xsd="http://www.w3.org/2001/XMLSchema" xmlns:xs="http://www.w3.org/2001/XMLSchema" xmlns:p="http://schemas.microsoft.com/office/2006/metadata/properties" xmlns:ns2="4fdb107b-426c-445a-a605-80e795f61096" xmlns:ns3="e9986ef7-4c1b-4cbd-90ac-4a6318489122" targetNamespace="http://schemas.microsoft.com/office/2006/metadata/properties" ma:root="true" ma:fieldsID="e70038b3e4c5aa00eea0ca7744349b05" ns2:_="" ns3:_="">
    <xsd:import namespace="4fdb107b-426c-445a-a605-80e795f61096"/>
    <xsd:import namespace="e9986ef7-4c1b-4cbd-90ac-4a631848912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db107b-426c-445a-a605-80e795f6109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Bildmarkierungen" ma:readOnly="false" ma:fieldId="{5cf76f15-5ced-4ddc-b409-7134ff3c332f}" ma:taxonomyMulti="true" ma:sspId="e6e639ec-35b1-4635-902a-5d545950234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9986ef7-4c1b-4cbd-90ac-4a6318489122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db185d6f-cdd5-4893-b327-0d9cc7a6a8ae}" ma:internalName="TaxCatchAll" ma:showField="CatchAllData" ma:web="e9986ef7-4c1b-4cbd-90ac-4a631848912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6.xml><?xml version="1.0" encoding="utf-8"?>
<TemplafySlideTemplateConfiguration><![CDATA[{"slideVersion":1,"isValidatorEnabled":false,"isLocked":false,"elementsMetadata":[{"type":"shape","elementConfiguration":{"width":"{{UserProfile.Department.REFDepartmentLogo.WidthPNGPPT}}","height":"{{UserProfile.Department.REFDepartmentLogo.HeightPNGPPT}}","image":"{{UserProfile.Department.REFDepartmentLogo.ImagePNG}}","type":"image","disableUpdates":false}},{"type":"shape","elementConfiguration":{"binding":"{{UserProfile.Department.DepartmentName}} \n{{UserProfile.Department.DepartmentStreet}} {{UserProfile.Department.DepartmentStreetNumber}} \n{{UserProfile.Department.DepartmentPOBox}} {{UserProfile.Department.DepartmentCity}} \n{{UserProfile.Department.DepartmentCountry}} \n{{UserProfile.Department.DepartmentWebsite}}","type":"text","disableUpdates":false}}],"slideId":"638097175708384334","enableDocumentContentUpdater":false,"version":"2.0"}]]></TemplafySlideTemplateConfiguration>
</file>

<file path=customXml/item27.xml><?xml version="1.0" encoding="utf-8"?>
<TemplafyFormConfiguration><![CDATA[{"formFields":[{"required":true,"shareValue":false,"type":"datePicker","name":"Date","label":"Datum"},{"required":false,"placeholder":"","lines":1,"shareValue":false,"type":"textBox","name":"Footer","label":"Fusszeile"},{"defaultValue":{"fixedValue":true},"shareValue":false,"type":"checkBox","name":"FooterLogo","label":"mit Logo in der Fusszeile"}],"formDataEntries":[{"name":"Date","value":"nx/1QmN0UsRUuFfiBj6i2A=="},{"name":"Footer","value":"J+GcOD4o5FwhEH+tiLnxJ/cINM0Duk9HzODu8kagRVQ="},{"name":"FooterLogo","value":"iTzqZGj1P6MRGUQq8ahlhA=="}]}]]></TemplafyFormConfiguration>
</file>

<file path=customXml/itemProps1.xml><?xml version="1.0" encoding="utf-8"?>
<ds:datastoreItem xmlns:ds="http://schemas.openxmlformats.org/officeDocument/2006/customXml" ds:itemID="{75114D7D-065D-4E7A-AFDA-FE41236178E6}">
  <ds:schemaRefs/>
</ds:datastoreItem>
</file>

<file path=customXml/itemProps2.xml><?xml version="1.0" encoding="utf-8"?>
<ds:datastoreItem xmlns:ds="http://schemas.openxmlformats.org/officeDocument/2006/customXml" ds:itemID="{E5FFD976-859D-4B2A-A5EE-8AB0DA7BE2E1}">
  <ds:schemaRefs/>
</ds:datastoreItem>
</file>

<file path=customXml/itemProps3.xml><?xml version="1.0" encoding="utf-8"?>
<ds:datastoreItem xmlns:ds="http://schemas.openxmlformats.org/officeDocument/2006/customXml" ds:itemID="{57D5D086-3D49-4363-99E9-93FB10F7001F}">
  <ds:schemaRefs/>
</ds:datastoreItem>
</file>

<file path=customXml/itemProps4.xml><?xml version="1.0" encoding="utf-8"?>
<ds:datastoreItem xmlns:ds="http://schemas.openxmlformats.org/officeDocument/2006/customXml" ds:itemID="{EFEE50E8-7DC8-4AA8-A487-29D357F457CC}">
  <ds:schemaRefs/>
</ds:datastoreItem>
</file>

<file path=customXml/itemProps5.xml><?xml version="1.0" encoding="utf-8"?>
<ds:datastoreItem xmlns:ds="http://schemas.openxmlformats.org/officeDocument/2006/customXml" ds:itemID="{B77E3FB8-6B77-4C09-82A2-9AF5ACD3601A}">
  <ds:schemaRefs/>
</ds:datastoreItem>
</file>

<file path=customXml/itemProps6.xml><?xml version="1.0" encoding="utf-8"?>
<ds:datastoreItem xmlns:ds="http://schemas.openxmlformats.org/officeDocument/2006/customXml" ds:itemID="{692F00E0-EA96-4728-880E-8D34DA5B4026}">
  <ds:schemaRefs/>
</ds:datastoreItem>
</file>

<file path=customXml/itemProps7.xml><?xml version="1.0" encoding="utf-8"?>
<ds:datastoreItem xmlns:ds="http://schemas.openxmlformats.org/officeDocument/2006/customXml" ds:itemID="{31416CE2-7AE8-9942-B451-C9186BD59D66}">
  <ds:schemaRefs/>
</ds:datastoreItem>
</file>

<file path=customXml/itemProps8.xml><?xml version="1.0" encoding="utf-8"?>
<ds:datastoreItem xmlns:ds="http://schemas.openxmlformats.org/officeDocument/2006/customXml" ds:itemID="{B59AC8A1-5DA2-4E89-A51C-7C9C88C92934}">
  <ds:schemaRefs/>
</ds:datastoreItem>
</file>

<file path=customXml/itemProps9.xml><?xml version="1.0" encoding="utf-8"?>
<ds:datastoreItem xmlns:ds="http://schemas.openxmlformats.org/officeDocument/2006/customXml" ds:itemID="{0199DA00-AEEF-40AE-9419-4F9D37100039}">
  <ds:schemaRefs/>
</ds:datastoreItem>
</file>

<file path=customXml/itemProps10.xml><?xml version="1.0" encoding="utf-8"?>
<ds:datastoreItem xmlns:ds="http://schemas.openxmlformats.org/officeDocument/2006/customXml" ds:itemID="{C13E53E7-FB55-45F9-AE78-78FA2890A563}">
  <ds:schemaRefs/>
</ds:datastoreItem>
</file>

<file path=customXml/itemProps11.xml><?xml version="1.0" encoding="utf-8"?>
<ds:datastoreItem xmlns:ds="http://schemas.openxmlformats.org/officeDocument/2006/customXml" ds:itemID="{ED2A37DE-9640-4BAD-87EB-02349D3561C8}">
  <ds:schemaRefs>
    <ds:schemaRef ds:uri="http://schemas.microsoft.com/sharepoint/v3/contenttype/forms"/>
  </ds:schemaRefs>
</ds:datastoreItem>
</file>

<file path=customXml/itemProps12.xml><?xml version="1.0" encoding="utf-8"?>
<ds:datastoreItem xmlns:ds="http://schemas.openxmlformats.org/officeDocument/2006/customXml" ds:itemID="{DD23DDCC-ABAF-42D1-9CB2-07E72D883C32}">
  <ds:schemaRefs/>
</ds:datastoreItem>
</file>

<file path=customXml/itemProps13.xml><?xml version="1.0" encoding="utf-8"?>
<ds:datastoreItem xmlns:ds="http://schemas.openxmlformats.org/officeDocument/2006/customXml" ds:itemID="{5A6195DF-8172-4A7C-BB8D-E7C29CCC8FAC}">
  <ds:schemaRefs/>
</ds:datastoreItem>
</file>

<file path=customXml/itemProps14.xml><?xml version="1.0" encoding="utf-8"?>
<ds:datastoreItem xmlns:ds="http://schemas.openxmlformats.org/officeDocument/2006/customXml" ds:itemID="{22F15940-6A24-4FEF-A717-C5EC22A291A1}">
  <ds:schemaRefs/>
</ds:datastoreItem>
</file>

<file path=customXml/itemProps15.xml><?xml version="1.0" encoding="utf-8"?>
<ds:datastoreItem xmlns:ds="http://schemas.openxmlformats.org/officeDocument/2006/customXml" ds:itemID="{800E34D1-FAE9-440B-ACD9-782FB00E316C}">
  <ds:schemaRefs/>
</ds:datastoreItem>
</file>

<file path=customXml/itemProps16.xml><?xml version="1.0" encoding="utf-8"?>
<ds:datastoreItem xmlns:ds="http://schemas.openxmlformats.org/officeDocument/2006/customXml" ds:itemID="{7DDF22D5-378F-4B43-9E2C-6011B6850318}">
  <ds:schemaRefs/>
</ds:datastoreItem>
</file>

<file path=customXml/itemProps17.xml><?xml version="1.0" encoding="utf-8"?>
<ds:datastoreItem xmlns:ds="http://schemas.openxmlformats.org/officeDocument/2006/customXml" ds:itemID="{84926F0E-4CF9-4868-9C6A-F4B02CC81AC4}">
  <ds:schemaRefs/>
</ds:datastoreItem>
</file>

<file path=customXml/itemProps18.xml><?xml version="1.0" encoding="utf-8"?>
<ds:datastoreItem xmlns:ds="http://schemas.openxmlformats.org/officeDocument/2006/customXml" ds:itemID="{EF9A843C-DEE1-4221-96D6-063228FC0A5C}">
  <ds:schemaRefs/>
</ds:datastoreItem>
</file>

<file path=customXml/itemProps19.xml><?xml version="1.0" encoding="utf-8"?>
<ds:datastoreItem xmlns:ds="http://schemas.openxmlformats.org/officeDocument/2006/customXml" ds:itemID="{46D5571C-37EA-4B1A-965C-D1FF428CABBA}">
  <ds:schemaRefs/>
</ds:datastoreItem>
</file>

<file path=customXml/itemProps20.xml><?xml version="1.0" encoding="utf-8"?>
<ds:datastoreItem xmlns:ds="http://schemas.openxmlformats.org/officeDocument/2006/customXml" ds:itemID="{8195D643-1C36-43D5-A262-2DD9630BA51E}">
  <ds:schemaRefs/>
</ds:datastoreItem>
</file>

<file path=customXml/itemProps21.xml><?xml version="1.0" encoding="utf-8"?>
<ds:datastoreItem xmlns:ds="http://schemas.openxmlformats.org/officeDocument/2006/customXml" ds:itemID="{6567BD5C-CC0C-4648-BED2-6CE28F06E5A9}">
  <ds:schemaRefs>
    <ds:schemaRef ds:uri="1329ca09-a96f-4400-8c8d-0d7316e2ea0d"/>
    <ds:schemaRef ds:uri="5395ad91-9a23-4bf6-bf77-1334f0b11dc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2.xml><?xml version="1.0" encoding="utf-8"?>
<ds:datastoreItem xmlns:ds="http://schemas.openxmlformats.org/officeDocument/2006/customXml" ds:itemID="{2B699FAF-DD0A-4578-B5D5-3195E7D31A0D}">
  <ds:schemaRefs/>
</ds:datastoreItem>
</file>

<file path=customXml/itemProps23.xml><?xml version="1.0" encoding="utf-8"?>
<ds:datastoreItem xmlns:ds="http://schemas.openxmlformats.org/officeDocument/2006/customXml" ds:itemID="{7B2E563B-CE86-4C2E-BEC2-92D01F168FEB}">
  <ds:schemaRefs/>
</ds:datastoreItem>
</file>

<file path=customXml/itemProps24.xml><?xml version="1.0" encoding="utf-8"?>
<ds:datastoreItem xmlns:ds="http://schemas.openxmlformats.org/officeDocument/2006/customXml" ds:itemID="{25BCD63F-94C3-AC4E-BD8C-E33FEA038ABF}">
  <ds:schemaRefs/>
</ds:datastoreItem>
</file>

<file path=customXml/itemProps25.xml><?xml version="1.0" encoding="utf-8"?>
<ds:datastoreItem xmlns:ds="http://schemas.openxmlformats.org/officeDocument/2006/customXml" ds:itemID="{59CC7B6E-DBD3-436E-A8A5-EE9C8F686E24}"/>
</file>

<file path=customXml/itemProps26.xml><?xml version="1.0" encoding="utf-8"?>
<ds:datastoreItem xmlns:ds="http://schemas.openxmlformats.org/officeDocument/2006/customXml" ds:itemID="{5CDA3866-4191-4ABE-B434-81C70850BD71}">
  <ds:schemaRefs/>
</ds:datastoreItem>
</file>

<file path=customXml/itemProps27.xml><?xml version="1.0" encoding="utf-8"?>
<ds:datastoreItem xmlns:ds="http://schemas.openxmlformats.org/officeDocument/2006/customXml" ds:itemID="{9BA6235D-7E1A-4B9C-ADE5-24E162A87D03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uni_stgallen_master_01</Template>
  <TotalTime>0</TotalTime>
  <Application>Microsoft Office PowerPoint</Application>
  <PresentationFormat>Bildschirmpräsentation (16:9)</PresentationFormat>
  <Slides>12</Slides>
  <Notes>0</Notes>
  <HiddenSlides>0</HiddenSlide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12</vt:i4>
      </vt:variant>
    </vt:vector>
  </HeadingPairs>
  <TitlesOfParts>
    <vt:vector size="13" baseType="lpstr">
      <vt:lpstr>UNISG PPT</vt:lpstr>
      <vt:lpstr>HSG Spin-Off Barometer 2023</vt:lpstr>
      <vt:lpstr>PowerPoint-Präsentation</vt:lpstr>
      <vt:lpstr>Demonstrating resilience.</vt:lpstr>
      <vt:lpstr>Introduction to the HSG Spin-Off Barometer 2023</vt:lpstr>
      <vt:lpstr>HSG Spin-Offs are headquartered all around the globe</vt:lpstr>
      <vt:lpstr>HSG Spin-Offs are active in a broad spectrum of industries</vt:lpstr>
      <vt:lpstr>HSG SpinOffs survey sample</vt:lpstr>
      <vt:lpstr>RESILIENCE – quo vadis?</vt:lpstr>
      <vt:lpstr>Deep dive: Macro-economic forces of change</vt:lpstr>
      <vt:lpstr>Funding situation of HSG Spin-Offs</vt:lpstr>
      <vt:lpstr>Impact on funding conditions for startups and scaleups</vt:lpstr>
      <vt:lpstr>Do you have questions about the HSG Spin-Off Barometer 2023?  Or how STARTUP@HSG is supporting young ventures in general?  We are happy to assist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- University of St.Gallen</dc:title>
  <dc:creator>SarahMaria Nordt</dc:creator>
  <cp:revision>18</cp:revision>
  <dcterms:created xsi:type="dcterms:W3CDTF">2024-04-03T12:26:41Z</dcterms:created>
  <dcterms:modified xsi:type="dcterms:W3CDTF">2024-06-13T09:13:26Z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0x0101008BC7BB722BDAF84DACB29DEFDE02D547</vt:lpwstr>
  </property>
  <property fmtid="{D5CDD505-2E9C-101B-9397-08002B2CF9AE}" pid="3" name="TemplafyTimeStamp">
    <vt:lpwstr>2023-01-19T09:32:50</vt:lpwstr>
  </property>
  <property fmtid="{D5CDD505-2E9C-101B-9397-08002B2CF9AE}" pid="4" name="MediaServiceImageTags">
    <vt:lpwstr/>
  </property>
  <property fmtid="{D5CDD505-2E9C-101B-9397-08002B2CF9AE}" pid="5" name="TemplafyTenantId">
    <vt:lpwstr>unisg</vt:lpwstr>
  </property>
  <property fmtid="{D5CDD505-2E9C-101B-9397-08002B2CF9AE}" pid="6" name="TemplafyTemplateId">
    <vt:lpwstr>638029900613486999</vt:lpwstr>
  </property>
  <property fmtid="{D5CDD505-2E9C-101B-9397-08002B2CF9AE}" pid="7" name="TemplafyUserProfileId">
    <vt:lpwstr>637730309778400960</vt:lpwstr>
  </property>
  <property fmtid="{D5CDD505-2E9C-101B-9397-08002B2CF9AE}" pid="8" name="TemplafyLanguageCode">
    <vt:lpwstr>en-GB</vt:lpwstr>
  </property>
  <property fmtid="{D5CDD505-2E9C-101B-9397-08002B2CF9AE}" pid="9" name="TemplafyFromBlank">
    <vt:bool>false</vt:bool>
  </property>
  <property fmtid="{D5CDD505-2E9C-101B-9397-08002B2CF9AE}" pid="10" name="xd_ProgID">
    <vt:lpwstr/>
  </property>
  <property fmtid="{D5CDD505-2E9C-101B-9397-08002B2CF9AE}" pid="11" name="_SourceUrl">
    <vt:lpwstr/>
  </property>
  <property fmtid="{D5CDD505-2E9C-101B-9397-08002B2CF9AE}" pid="12" name="_SharedFileIndex">
    <vt:lpwstr/>
  </property>
  <property fmtid="{D5CDD505-2E9C-101B-9397-08002B2CF9AE}" pid="13" name="ComplianceAssetId">
    <vt:lpwstr/>
  </property>
  <property fmtid="{D5CDD505-2E9C-101B-9397-08002B2CF9AE}" pid="14" name="TemplateUrl">
    <vt:lpwstr/>
  </property>
  <property fmtid="{D5CDD505-2E9C-101B-9397-08002B2CF9AE}" pid="15" name="_ExtendedDescription">
    <vt:lpwstr/>
  </property>
  <property fmtid="{D5CDD505-2E9C-101B-9397-08002B2CF9AE}" pid="16" name="TriggerFlowInfo">
    <vt:lpwstr/>
  </property>
  <property fmtid="{D5CDD505-2E9C-101B-9397-08002B2CF9AE}" pid="17" name="xd_Signature">
    <vt:bool>false</vt:bool>
  </property>
</Properties>
</file>